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3" r:id="rId2"/>
    <p:sldId id="259" r:id="rId3"/>
    <p:sldId id="268" r:id="rId4"/>
    <p:sldId id="269" r:id="rId5"/>
    <p:sldId id="270" r:id="rId6"/>
    <p:sldId id="272" r:id="rId7"/>
    <p:sldId id="271" r:id="rId8"/>
    <p:sldId id="265" r:id="rId9"/>
    <p:sldId id="274" r:id="rId10"/>
    <p:sldId id="266" r:id="rId11"/>
    <p:sldId id="275" r:id="rId12"/>
    <p:sldId id="267" r:id="rId13"/>
  </p:sldIdLst>
  <p:sldSz cx="9144000" cy="6858000" type="screen4x3"/>
  <p:notesSz cx="6797675" cy="9926638"/>
  <p:defaultText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577" autoAdjust="0"/>
    <p:restoredTop sz="95377" autoAdjust="0"/>
  </p:normalViewPr>
  <p:slideViewPr>
    <p:cSldViewPr>
      <p:cViewPr varScale="1">
        <p:scale>
          <a:sx n="78" d="100"/>
          <a:sy n="78" d="100"/>
        </p:scale>
        <p:origin x="90" y="5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357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65EBF60-B4A0-4D2A-9666-2E469E3030FF}" type="slidenum">
              <a:rPr lang="it-CH" smtClean="0"/>
              <a:t>‹Nr.›</a:t>
            </a:fld>
            <a:endParaRPr lang="it-CH"/>
          </a:p>
        </p:txBody>
      </p:sp>
    </p:spTree>
    <p:extLst>
      <p:ext uri="{BB962C8B-B14F-4D97-AF65-F5344CB8AC3E}">
        <p14:creationId xmlns:p14="http://schemas.microsoft.com/office/powerpoint/2010/main" val="2826476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9986052-888F-4970-8936-BB9FD72B6F75}" type="datetimeFigureOut">
              <a:rPr lang="it-CH" smtClean="0"/>
              <a:t>24.11.2014</a:t>
            </a:fld>
            <a:endParaRPr lang="it-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A7DF501-4019-4E7B-988F-D0C6CB36A94F}" type="slidenum">
              <a:rPr lang="it-CH" smtClean="0"/>
              <a:t>‹Nr.›</a:t>
            </a:fld>
            <a:endParaRPr lang="it-CH"/>
          </a:p>
        </p:txBody>
      </p:sp>
    </p:spTree>
    <p:extLst>
      <p:ext uri="{BB962C8B-B14F-4D97-AF65-F5344CB8AC3E}">
        <p14:creationId xmlns:p14="http://schemas.microsoft.com/office/powerpoint/2010/main" val="286132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3C1CB3C0-6556-457E-982C-DFEE2E4D2509}" type="slidenum">
              <a:rPr lang="de-CH" smtClean="0">
                <a:cs typeface="Arial" charset="0"/>
              </a:rPr>
              <a:pPr/>
              <a:t>1</a:t>
            </a:fld>
            <a:endParaRPr lang="de-CH" smtClean="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de-DE" smtClean="0">
              <a:latin typeface="Times New Roman" pitchFamily="18" charset="0"/>
            </a:endParaRPr>
          </a:p>
        </p:txBody>
      </p:sp>
    </p:spTree>
    <p:extLst>
      <p:ext uri="{BB962C8B-B14F-4D97-AF65-F5344CB8AC3E}">
        <p14:creationId xmlns:p14="http://schemas.microsoft.com/office/powerpoint/2010/main" val="1668698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it-CH"/>
          </a:p>
        </p:txBody>
      </p:sp>
      <p:sp>
        <p:nvSpPr>
          <p:cNvPr id="4" name="Foliennummernplatzhalter 3"/>
          <p:cNvSpPr>
            <a:spLocks noGrp="1"/>
          </p:cNvSpPr>
          <p:nvPr>
            <p:ph type="sldNum" sz="quarter" idx="10"/>
          </p:nvPr>
        </p:nvSpPr>
        <p:spPr/>
        <p:txBody>
          <a:bodyPr/>
          <a:lstStyle/>
          <a:p>
            <a:fld id="{CA7DF501-4019-4E7B-988F-D0C6CB36A94F}" type="slidenum">
              <a:rPr lang="it-CH" smtClean="0"/>
              <a:t>10</a:t>
            </a:fld>
            <a:endParaRPr lang="it-CH"/>
          </a:p>
        </p:txBody>
      </p:sp>
    </p:spTree>
    <p:extLst>
      <p:ext uri="{BB962C8B-B14F-4D97-AF65-F5344CB8AC3E}">
        <p14:creationId xmlns:p14="http://schemas.microsoft.com/office/powerpoint/2010/main" val="202722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it-CH"/>
          </a:p>
        </p:txBody>
      </p:sp>
      <p:sp>
        <p:nvSpPr>
          <p:cNvPr id="4" name="Foliennummernplatzhalter 3"/>
          <p:cNvSpPr>
            <a:spLocks noGrp="1"/>
          </p:cNvSpPr>
          <p:nvPr>
            <p:ph type="sldNum" sz="quarter" idx="10"/>
          </p:nvPr>
        </p:nvSpPr>
        <p:spPr/>
        <p:txBody>
          <a:bodyPr/>
          <a:lstStyle/>
          <a:p>
            <a:fld id="{CA7DF501-4019-4E7B-988F-D0C6CB36A94F}" type="slidenum">
              <a:rPr lang="it-CH" smtClean="0"/>
              <a:t>12</a:t>
            </a:fld>
            <a:endParaRPr lang="it-CH"/>
          </a:p>
        </p:txBody>
      </p:sp>
    </p:spTree>
    <p:extLst>
      <p:ext uri="{BB962C8B-B14F-4D97-AF65-F5344CB8AC3E}">
        <p14:creationId xmlns:p14="http://schemas.microsoft.com/office/powerpoint/2010/main" val="2872388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it-CH"/>
          </a:p>
        </p:txBody>
      </p:sp>
      <p:sp>
        <p:nvSpPr>
          <p:cNvPr id="4" name="Foliennummernplatzhalter 3"/>
          <p:cNvSpPr>
            <a:spLocks noGrp="1"/>
          </p:cNvSpPr>
          <p:nvPr>
            <p:ph type="sldNum" sz="quarter" idx="10"/>
          </p:nvPr>
        </p:nvSpPr>
        <p:spPr/>
        <p:txBody>
          <a:bodyPr/>
          <a:lstStyle/>
          <a:p>
            <a:fld id="{CA7DF501-4019-4E7B-988F-D0C6CB36A94F}" type="slidenum">
              <a:rPr lang="it-CH" smtClean="0"/>
              <a:t>2</a:t>
            </a:fld>
            <a:endParaRPr lang="it-CH"/>
          </a:p>
        </p:txBody>
      </p:sp>
    </p:spTree>
    <p:extLst>
      <p:ext uri="{BB962C8B-B14F-4D97-AF65-F5344CB8AC3E}">
        <p14:creationId xmlns:p14="http://schemas.microsoft.com/office/powerpoint/2010/main" val="288699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it-CH" dirty="0"/>
          </a:p>
        </p:txBody>
      </p:sp>
      <p:sp>
        <p:nvSpPr>
          <p:cNvPr id="4" name="Foliennummernplatzhalter 3"/>
          <p:cNvSpPr>
            <a:spLocks noGrp="1"/>
          </p:cNvSpPr>
          <p:nvPr>
            <p:ph type="sldNum" sz="quarter" idx="10"/>
          </p:nvPr>
        </p:nvSpPr>
        <p:spPr/>
        <p:txBody>
          <a:bodyPr/>
          <a:lstStyle/>
          <a:p>
            <a:fld id="{CA7DF501-4019-4E7B-988F-D0C6CB36A94F}" type="slidenum">
              <a:rPr lang="it-CH" smtClean="0"/>
              <a:t>3</a:t>
            </a:fld>
            <a:endParaRPr lang="it-CH"/>
          </a:p>
        </p:txBody>
      </p:sp>
    </p:spTree>
    <p:extLst>
      <p:ext uri="{BB962C8B-B14F-4D97-AF65-F5344CB8AC3E}">
        <p14:creationId xmlns:p14="http://schemas.microsoft.com/office/powerpoint/2010/main" val="360294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it-CH" dirty="0"/>
          </a:p>
        </p:txBody>
      </p:sp>
      <p:sp>
        <p:nvSpPr>
          <p:cNvPr id="4" name="Foliennummernplatzhalter 3"/>
          <p:cNvSpPr>
            <a:spLocks noGrp="1"/>
          </p:cNvSpPr>
          <p:nvPr>
            <p:ph type="sldNum" sz="quarter" idx="10"/>
          </p:nvPr>
        </p:nvSpPr>
        <p:spPr/>
        <p:txBody>
          <a:bodyPr/>
          <a:lstStyle/>
          <a:p>
            <a:fld id="{CA7DF501-4019-4E7B-988F-D0C6CB36A94F}" type="slidenum">
              <a:rPr lang="it-CH" smtClean="0"/>
              <a:t>4</a:t>
            </a:fld>
            <a:endParaRPr lang="it-CH"/>
          </a:p>
        </p:txBody>
      </p:sp>
    </p:spTree>
    <p:extLst>
      <p:ext uri="{BB962C8B-B14F-4D97-AF65-F5344CB8AC3E}">
        <p14:creationId xmlns:p14="http://schemas.microsoft.com/office/powerpoint/2010/main" val="3602944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it-CH" dirty="0"/>
          </a:p>
        </p:txBody>
      </p:sp>
      <p:sp>
        <p:nvSpPr>
          <p:cNvPr id="4" name="Foliennummernplatzhalter 3"/>
          <p:cNvSpPr>
            <a:spLocks noGrp="1"/>
          </p:cNvSpPr>
          <p:nvPr>
            <p:ph type="sldNum" sz="quarter" idx="10"/>
          </p:nvPr>
        </p:nvSpPr>
        <p:spPr/>
        <p:txBody>
          <a:bodyPr/>
          <a:lstStyle/>
          <a:p>
            <a:fld id="{CA7DF501-4019-4E7B-988F-D0C6CB36A94F}" type="slidenum">
              <a:rPr lang="it-CH" smtClean="0"/>
              <a:t>5</a:t>
            </a:fld>
            <a:endParaRPr lang="it-CH"/>
          </a:p>
        </p:txBody>
      </p:sp>
    </p:spTree>
    <p:extLst>
      <p:ext uri="{BB962C8B-B14F-4D97-AF65-F5344CB8AC3E}">
        <p14:creationId xmlns:p14="http://schemas.microsoft.com/office/powerpoint/2010/main" val="3602944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it-CH" dirty="0"/>
          </a:p>
        </p:txBody>
      </p:sp>
      <p:sp>
        <p:nvSpPr>
          <p:cNvPr id="4" name="Foliennummernplatzhalter 3"/>
          <p:cNvSpPr>
            <a:spLocks noGrp="1"/>
          </p:cNvSpPr>
          <p:nvPr>
            <p:ph type="sldNum" sz="quarter" idx="10"/>
          </p:nvPr>
        </p:nvSpPr>
        <p:spPr/>
        <p:txBody>
          <a:bodyPr/>
          <a:lstStyle/>
          <a:p>
            <a:fld id="{CA7DF501-4019-4E7B-988F-D0C6CB36A94F}" type="slidenum">
              <a:rPr lang="it-CH" smtClean="0"/>
              <a:t>6</a:t>
            </a:fld>
            <a:endParaRPr lang="it-CH"/>
          </a:p>
        </p:txBody>
      </p:sp>
    </p:spTree>
    <p:extLst>
      <p:ext uri="{BB962C8B-B14F-4D97-AF65-F5344CB8AC3E}">
        <p14:creationId xmlns:p14="http://schemas.microsoft.com/office/powerpoint/2010/main" val="360294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it-CH" dirty="0"/>
          </a:p>
        </p:txBody>
      </p:sp>
      <p:sp>
        <p:nvSpPr>
          <p:cNvPr id="4" name="Foliennummernplatzhalter 3"/>
          <p:cNvSpPr>
            <a:spLocks noGrp="1"/>
          </p:cNvSpPr>
          <p:nvPr>
            <p:ph type="sldNum" sz="quarter" idx="10"/>
          </p:nvPr>
        </p:nvSpPr>
        <p:spPr/>
        <p:txBody>
          <a:bodyPr/>
          <a:lstStyle/>
          <a:p>
            <a:fld id="{CA7DF501-4019-4E7B-988F-D0C6CB36A94F}" type="slidenum">
              <a:rPr lang="it-CH" smtClean="0"/>
              <a:t>7</a:t>
            </a:fld>
            <a:endParaRPr lang="it-CH"/>
          </a:p>
        </p:txBody>
      </p:sp>
    </p:spTree>
    <p:extLst>
      <p:ext uri="{BB962C8B-B14F-4D97-AF65-F5344CB8AC3E}">
        <p14:creationId xmlns:p14="http://schemas.microsoft.com/office/powerpoint/2010/main" val="3602944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it-CH"/>
          </a:p>
        </p:txBody>
      </p:sp>
      <p:sp>
        <p:nvSpPr>
          <p:cNvPr id="4" name="Foliennummernplatzhalter 3"/>
          <p:cNvSpPr>
            <a:spLocks noGrp="1"/>
          </p:cNvSpPr>
          <p:nvPr>
            <p:ph type="sldNum" sz="quarter" idx="10"/>
          </p:nvPr>
        </p:nvSpPr>
        <p:spPr/>
        <p:txBody>
          <a:bodyPr/>
          <a:lstStyle/>
          <a:p>
            <a:fld id="{CA7DF501-4019-4E7B-988F-D0C6CB36A94F}" type="slidenum">
              <a:rPr lang="it-CH" smtClean="0"/>
              <a:t>8</a:t>
            </a:fld>
            <a:endParaRPr lang="it-CH"/>
          </a:p>
        </p:txBody>
      </p:sp>
    </p:spTree>
    <p:extLst>
      <p:ext uri="{BB962C8B-B14F-4D97-AF65-F5344CB8AC3E}">
        <p14:creationId xmlns:p14="http://schemas.microsoft.com/office/powerpoint/2010/main" val="4002690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it-CH"/>
          </a:p>
        </p:txBody>
      </p:sp>
      <p:sp>
        <p:nvSpPr>
          <p:cNvPr id="4" name="Foliennummernplatzhalter 3"/>
          <p:cNvSpPr>
            <a:spLocks noGrp="1"/>
          </p:cNvSpPr>
          <p:nvPr>
            <p:ph type="sldNum" sz="quarter" idx="10"/>
          </p:nvPr>
        </p:nvSpPr>
        <p:spPr/>
        <p:txBody>
          <a:bodyPr/>
          <a:lstStyle/>
          <a:p>
            <a:fld id="{CA7DF501-4019-4E7B-988F-D0C6CB36A94F}" type="slidenum">
              <a:rPr lang="it-CH" smtClean="0"/>
              <a:t>9</a:t>
            </a:fld>
            <a:endParaRPr lang="it-CH"/>
          </a:p>
        </p:txBody>
      </p:sp>
    </p:spTree>
    <p:extLst>
      <p:ext uri="{BB962C8B-B14F-4D97-AF65-F5344CB8AC3E}">
        <p14:creationId xmlns:p14="http://schemas.microsoft.com/office/powerpoint/2010/main" val="4002690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it-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it-CH"/>
          </a:p>
        </p:txBody>
      </p:sp>
      <p:sp>
        <p:nvSpPr>
          <p:cNvPr id="5" name="Fußzeilenplatzhalter 4"/>
          <p:cNvSpPr>
            <a:spLocks noGrp="1"/>
          </p:cNvSpPr>
          <p:nvPr>
            <p:ph type="ftr" sz="quarter" idx="11"/>
          </p:nvPr>
        </p:nvSpPr>
        <p:spPr>
          <a:xfrm>
            <a:off x="755576" y="6237312"/>
            <a:ext cx="2895600" cy="365125"/>
          </a:xfrm>
        </p:spPr>
        <p:txBody>
          <a:bodyPr/>
          <a:lstStyle/>
          <a:p>
            <a:endParaRPr lang="it-CH" dirty="0"/>
          </a:p>
        </p:txBody>
      </p:sp>
      <p:sp>
        <p:nvSpPr>
          <p:cNvPr id="6" name="Foliennummernplatzhalter 5"/>
          <p:cNvSpPr>
            <a:spLocks noGrp="1"/>
          </p:cNvSpPr>
          <p:nvPr>
            <p:ph type="sldNum" sz="quarter" idx="12"/>
          </p:nvPr>
        </p:nvSpPr>
        <p:spPr/>
        <p:txBody>
          <a:bodyPr/>
          <a:lstStyle/>
          <a:p>
            <a:fld id="{910800AF-04BA-4E91-9AE2-6A7CB6ABBA05}" type="slidenum">
              <a:rPr lang="it-CH" smtClean="0"/>
              <a:t>‹Nr.›</a:t>
            </a:fld>
            <a:endParaRPr lang="it-CH"/>
          </a:p>
        </p:txBody>
      </p:sp>
    </p:spTree>
    <p:extLst>
      <p:ext uri="{BB962C8B-B14F-4D97-AF65-F5344CB8AC3E}">
        <p14:creationId xmlns:p14="http://schemas.microsoft.com/office/powerpoint/2010/main" val="99582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it-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a:p>
        </p:txBody>
      </p:sp>
      <p:sp>
        <p:nvSpPr>
          <p:cNvPr id="4" name="Datumsplatzhalter 3"/>
          <p:cNvSpPr>
            <a:spLocks noGrp="1"/>
          </p:cNvSpPr>
          <p:nvPr>
            <p:ph type="dt" sz="half" idx="10"/>
          </p:nvPr>
        </p:nvSpPr>
        <p:spPr/>
        <p:txBody>
          <a:bodyPr/>
          <a:lstStyle/>
          <a:p>
            <a:endParaRPr lang="it-CH"/>
          </a:p>
        </p:txBody>
      </p:sp>
      <p:sp>
        <p:nvSpPr>
          <p:cNvPr id="5" name="Fußzeilenplatzhalter 4"/>
          <p:cNvSpPr>
            <a:spLocks noGrp="1"/>
          </p:cNvSpPr>
          <p:nvPr>
            <p:ph type="ftr" sz="quarter" idx="11"/>
          </p:nvPr>
        </p:nvSpPr>
        <p:spPr/>
        <p:txBody>
          <a:bodyPr/>
          <a:lstStyle/>
          <a:p>
            <a:endParaRPr lang="it-CH"/>
          </a:p>
        </p:txBody>
      </p:sp>
      <p:sp>
        <p:nvSpPr>
          <p:cNvPr id="6" name="Foliennummernplatzhalter 5"/>
          <p:cNvSpPr>
            <a:spLocks noGrp="1"/>
          </p:cNvSpPr>
          <p:nvPr>
            <p:ph type="sldNum" sz="quarter" idx="12"/>
          </p:nvPr>
        </p:nvSpPr>
        <p:spPr/>
        <p:txBody>
          <a:bodyPr/>
          <a:lstStyle/>
          <a:p>
            <a:fld id="{910800AF-04BA-4E91-9AE2-6A7CB6ABBA05}" type="slidenum">
              <a:rPr lang="it-CH" smtClean="0"/>
              <a:t>‹Nr.›</a:t>
            </a:fld>
            <a:endParaRPr lang="it-CH"/>
          </a:p>
        </p:txBody>
      </p:sp>
    </p:spTree>
    <p:extLst>
      <p:ext uri="{BB962C8B-B14F-4D97-AF65-F5344CB8AC3E}">
        <p14:creationId xmlns:p14="http://schemas.microsoft.com/office/powerpoint/2010/main" val="55784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it-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a:p>
        </p:txBody>
      </p:sp>
      <p:sp>
        <p:nvSpPr>
          <p:cNvPr id="4" name="Datumsplatzhalter 3"/>
          <p:cNvSpPr>
            <a:spLocks noGrp="1"/>
          </p:cNvSpPr>
          <p:nvPr>
            <p:ph type="dt" sz="half" idx="10"/>
          </p:nvPr>
        </p:nvSpPr>
        <p:spPr/>
        <p:txBody>
          <a:bodyPr/>
          <a:lstStyle/>
          <a:p>
            <a:endParaRPr lang="it-CH"/>
          </a:p>
        </p:txBody>
      </p:sp>
      <p:sp>
        <p:nvSpPr>
          <p:cNvPr id="5" name="Fußzeilenplatzhalter 4"/>
          <p:cNvSpPr>
            <a:spLocks noGrp="1"/>
          </p:cNvSpPr>
          <p:nvPr>
            <p:ph type="ftr" sz="quarter" idx="11"/>
          </p:nvPr>
        </p:nvSpPr>
        <p:spPr/>
        <p:txBody>
          <a:bodyPr/>
          <a:lstStyle/>
          <a:p>
            <a:endParaRPr lang="it-CH"/>
          </a:p>
        </p:txBody>
      </p:sp>
      <p:sp>
        <p:nvSpPr>
          <p:cNvPr id="6" name="Foliennummernplatzhalter 5"/>
          <p:cNvSpPr>
            <a:spLocks noGrp="1"/>
          </p:cNvSpPr>
          <p:nvPr>
            <p:ph type="sldNum" sz="quarter" idx="12"/>
          </p:nvPr>
        </p:nvSpPr>
        <p:spPr/>
        <p:txBody>
          <a:bodyPr/>
          <a:lstStyle/>
          <a:p>
            <a:fld id="{910800AF-04BA-4E91-9AE2-6A7CB6ABBA05}" type="slidenum">
              <a:rPr lang="it-CH" smtClean="0"/>
              <a:t>‹Nr.›</a:t>
            </a:fld>
            <a:endParaRPr lang="it-CH"/>
          </a:p>
        </p:txBody>
      </p:sp>
    </p:spTree>
    <p:extLst>
      <p:ext uri="{BB962C8B-B14F-4D97-AF65-F5344CB8AC3E}">
        <p14:creationId xmlns:p14="http://schemas.microsoft.com/office/powerpoint/2010/main" val="143400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it-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a:p>
        </p:txBody>
      </p:sp>
      <p:sp>
        <p:nvSpPr>
          <p:cNvPr id="4" name="Datumsplatzhalter 3"/>
          <p:cNvSpPr>
            <a:spLocks noGrp="1"/>
          </p:cNvSpPr>
          <p:nvPr>
            <p:ph type="dt" sz="half" idx="10"/>
          </p:nvPr>
        </p:nvSpPr>
        <p:spPr/>
        <p:txBody>
          <a:bodyPr/>
          <a:lstStyle/>
          <a:p>
            <a:endParaRPr lang="it-CH"/>
          </a:p>
        </p:txBody>
      </p:sp>
      <p:sp>
        <p:nvSpPr>
          <p:cNvPr id="5" name="Fußzeilenplatzhalter 4"/>
          <p:cNvSpPr>
            <a:spLocks noGrp="1"/>
          </p:cNvSpPr>
          <p:nvPr>
            <p:ph type="ftr" sz="quarter" idx="11"/>
          </p:nvPr>
        </p:nvSpPr>
        <p:spPr/>
        <p:txBody>
          <a:bodyPr/>
          <a:lstStyle/>
          <a:p>
            <a:endParaRPr lang="it-CH"/>
          </a:p>
        </p:txBody>
      </p:sp>
      <p:sp>
        <p:nvSpPr>
          <p:cNvPr id="6" name="Foliennummernplatzhalter 5"/>
          <p:cNvSpPr>
            <a:spLocks noGrp="1"/>
          </p:cNvSpPr>
          <p:nvPr>
            <p:ph type="sldNum" sz="quarter" idx="12"/>
          </p:nvPr>
        </p:nvSpPr>
        <p:spPr/>
        <p:txBody>
          <a:bodyPr/>
          <a:lstStyle/>
          <a:p>
            <a:fld id="{910800AF-04BA-4E91-9AE2-6A7CB6ABBA05}" type="slidenum">
              <a:rPr lang="it-CH" smtClean="0"/>
              <a:t>‹Nr.›</a:t>
            </a:fld>
            <a:endParaRPr lang="it-CH"/>
          </a:p>
        </p:txBody>
      </p:sp>
    </p:spTree>
    <p:extLst>
      <p:ext uri="{BB962C8B-B14F-4D97-AF65-F5344CB8AC3E}">
        <p14:creationId xmlns:p14="http://schemas.microsoft.com/office/powerpoint/2010/main" val="99936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it-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endParaRPr lang="it-CH"/>
          </a:p>
        </p:txBody>
      </p:sp>
      <p:sp>
        <p:nvSpPr>
          <p:cNvPr id="5" name="Fußzeilenplatzhalter 4"/>
          <p:cNvSpPr>
            <a:spLocks noGrp="1"/>
          </p:cNvSpPr>
          <p:nvPr>
            <p:ph type="ftr" sz="quarter" idx="11"/>
          </p:nvPr>
        </p:nvSpPr>
        <p:spPr/>
        <p:txBody>
          <a:bodyPr/>
          <a:lstStyle/>
          <a:p>
            <a:endParaRPr lang="it-CH"/>
          </a:p>
        </p:txBody>
      </p:sp>
      <p:sp>
        <p:nvSpPr>
          <p:cNvPr id="6" name="Foliennummernplatzhalter 5"/>
          <p:cNvSpPr>
            <a:spLocks noGrp="1"/>
          </p:cNvSpPr>
          <p:nvPr>
            <p:ph type="sldNum" sz="quarter" idx="12"/>
          </p:nvPr>
        </p:nvSpPr>
        <p:spPr/>
        <p:txBody>
          <a:bodyPr/>
          <a:lstStyle/>
          <a:p>
            <a:fld id="{910800AF-04BA-4E91-9AE2-6A7CB6ABBA05}" type="slidenum">
              <a:rPr lang="it-CH" smtClean="0"/>
              <a:t>‹Nr.›</a:t>
            </a:fld>
            <a:endParaRPr lang="it-CH"/>
          </a:p>
        </p:txBody>
      </p:sp>
    </p:spTree>
    <p:extLst>
      <p:ext uri="{BB962C8B-B14F-4D97-AF65-F5344CB8AC3E}">
        <p14:creationId xmlns:p14="http://schemas.microsoft.com/office/powerpoint/2010/main" val="6551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it-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a:p>
        </p:txBody>
      </p:sp>
      <p:sp>
        <p:nvSpPr>
          <p:cNvPr id="5" name="Datumsplatzhalter 4"/>
          <p:cNvSpPr>
            <a:spLocks noGrp="1"/>
          </p:cNvSpPr>
          <p:nvPr>
            <p:ph type="dt" sz="half" idx="10"/>
          </p:nvPr>
        </p:nvSpPr>
        <p:spPr/>
        <p:txBody>
          <a:bodyPr/>
          <a:lstStyle/>
          <a:p>
            <a:endParaRPr lang="it-CH"/>
          </a:p>
        </p:txBody>
      </p:sp>
      <p:sp>
        <p:nvSpPr>
          <p:cNvPr id="6" name="Fußzeilenplatzhalter 5"/>
          <p:cNvSpPr>
            <a:spLocks noGrp="1"/>
          </p:cNvSpPr>
          <p:nvPr>
            <p:ph type="ftr" sz="quarter" idx="11"/>
          </p:nvPr>
        </p:nvSpPr>
        <p:spPr/>
        <p:txBody>
          <a:bodyPr/>
          <a:lstStyle/>
          <a:p>
            <a:endParaRPr lang="it-CH"/>
          </a:p>
        </p:txBody>
      </p:sp>
      <p:sp>
        <p:nvSpPr>
          <p:cNvPr id="7" name="Foliennummernplatzhalter 6"/>
          <p:cNvSpPr>
            <a:spLocks noGrp="1"/>
          </p:cNvSpPr>
          <p:nvPr>
            <p:ph type="sldNum" sz="quarter" idx="12"/>
          </p:nvPr>
        </p:nvSpPr>
        <p:spPr/>
        <p:txBody>
          <a:bodyPr/>
          <a:lstStyle/>
          <a:p>
            <a:fld id="{910800AF-04BA-4E91-9AE2-6A7CB6ABBA05}" type="slidenum">
              <a:rPr lang="it-CH" smtClean="0"/>
              <a:t>‹Nr.›</a:t>
            </a:fld>
            <a:endParaRPr lang="it-CH"/>
          </a:p>
        </p:txBody>
      </p:sp>
    </p:spTree>
    <p:extLst>
      <p:ext uri="{BB962C8B-B14F-4D97-AF65-F5344CB8AC3E}">
        <p14:creationId xmlns:p14="http://schemas.microsoft.com/office/powerpoint/2010/main" val="181565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it-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a:p>
        </p:txBody>
      </p:sp>
      <p:sp>
        <p:nvSpPr>
          <p:cNvPr id="7" name="Datumsplatzhalter 6"/>
          <p:cNvSpPr>
            <a:spLocks noGrp="1"/>
          </p:cNvSpPr>
          <p:nvPr>
            <p:ph type="dt" sz="half" idx="10"/>
          </p:nvPr>
        </p:nvSpPr>
        <p:spPr/>
        <p:txBody>
          <a:bodyPr/>
          <a:lstStyle/>
          <a:p>
            <a:endParaRPr lang="it-CH"/>
          </a:p>
        </p:txBody>
      </p:sp>
      <p:sp>
        <p:nvSpPr>
          <p:cNvPr id="8" name="Fußzeilenplatzhalter 7"/>
          <p:cNvSpPr>
            <a:spLocks noGrp="1"/>
          </p:cNvSpPr>
          <p:nvPr>
            <p:ph type="ftr" sz="quarter" idx="11"/>
          </p:nvPr>
        </p:nvSpPr>
        <p:spPr/>
        <p:txBody>
          <a:bodyPr/>
          <a:lstStyle/>
          <a:p>
            <a:endParaRPr lang="it-CH"/>
          </a:p>
        </p:txBody>
      </p:sp>
      <p:sp>
        <p:nvSpPr>
          <p:cNvPr id="9" name="Foliennummernplatzhalter 8"/>
          <p:cNvSpPr>
            <a:spLocks noGrp="1"/>
          </p:cNvSpPr>
          <p:nvPr>
            <p:ph type="sldNum" sz="quarter" idx="12"/>
          </p:nvPr>
        </p:nvSpPr>
        <p:spPr/>
        <p:txBody>
          <a:bodyPr/>
          <a:lstStyle/>
          <a:p>
            <a:fld id="{910800AF-04BA-4E91-9AE2-6A7CB6ABBA05}" type="slidenum">
              <a:rPr lang="it-CH" smtClean="0"/>
              <a:t>‹Nr.›</a:t>
            </a:fld>
            <a:endParaRPr lang="it-CH"/>
          </a:p>
        </p:txBody>
      </p:sp>
    </p:spTree>
    <p:extLst>
      <p:ext uri="{BB962C8B-B14F-4D97-AF65-F5344CB8AC3E}">
        <p14:creationId xmlns:p14="http://schemas.microsoft.com/office/powerpoint/2010/main" val="68306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it-CH"/>
          </a:p>
        </p:txBody>
      </p:sp>
      <p:sp>
        <p:nvSpPr>
          <p:cNvPr id="3" name="Datumsplatzhalter 2"/>
          <p:cNvSpPr>
            <a:spLocks noGrp="1"/>
          </p:cNvSpPr>
          <p:nvPr>
            <p:ph type="dt" sz="half" idx="10"/>
          </p:nvPr>
        </p:nvSpPr>
        <p:spPr/>
        <p:txBody>
          <a:bodyPr/>
          <a:lstStyle/>
          <a:p>
            <a:endParaRPr lang="it-CH"/>
          </a:p>
        </p:txBody>
      </p:sp>
      <p:sp>
        <p:nvSpPr>
          <p:cNvPr id="4" name="Fußzeilenplatzhalter 3"/>
          <p:cNvSpPr>
            <a:spLocks noGrp="1"/>
          </p:cNvSpPr>
          <p:nvPr>
            <p:ph type="ftr" sz="quarter" idx="11"/>
          </p:nvPr>
        </p:nvSpPr>
        <p:spPr/>
        <p:txBody>
          <a:bodyPr/>
          <a:lstStyle/>
          <a:p>
            <a:endParaRPr lang="it-CH"/>
          </a:p>
        </p:txBody>
      </p:sp>
      <p:sp>
        <p:nvSpPr>
          <p:cNvPr id="5" name="Foliennummernplatzhalter 4"/>
          <p:cNvSpPr>
            <a:spLocks noGrp="1"/>
          </p:cNvSpPr>
          <p:nvPr>
            <p:ph type="sldNum" sz="quarter" idx="12"/>
          </p:nvPr>
        </p:nvSpPr>
        <p:spPr/>
        <p:txBody>
          <a:bodyPr/>
          <a:lstStyle/>
          <a:p>
            <a:fld id="{910800AF-04BA-4E91-9AE2-6A7CB6ABBA05}" type="slidenum">
              <a:rPr lang="it-CH" smtClean="0"/>
              <a:t>‹Nr.›</a:t>
            </a:fld>
            <a:endParaRPr lang="it-CH"/>
          </a:p>
        </p:txBody>
      </p:sp>
    </p:spTree>
    <p:extLst>
      <p:ext uri="{BB962C8B-B14F-4D97-AF65-F5344CB8AC3E}">
        <p14:creationId xmlns:p14="http://schemas.microsoft.com/office/powerpoint/2010/main" val="382963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it-CH"/>
          </a:p>
        </p:txBody>
      </p:sp>
      <p:sp>
        <p:nvSpPr>
          <p:cNvPr id="3" name="Fußzeilenplatzhalter 2"/>
          <p:cNvSpPr>
            <a:spLocks noGrp="1"/>
          </p:cNvSpPr>
          <p:nvPr>
            <p:ph type="ftr" sz="quarter" idx="11"/>
          </p:nvPr>
        </p:nvSpPr>
        <p:spPr/>
        <p:txBody>
          <a:bodyPr/>
          <a:lstStyle/>
          <a:p>
            <a:endParaRPr lang="it-CH"/>
          </a:p>
        </p:txBody>
      </p:sp>
      <p:sp>
        <p:nvSpPr>
          <p:cNvPr id="4" name="Foliennummernplatzhalter 3"/>
          <p:cNvSpPr>
            <a:spLocks noGrp="1"/>
          </p:cNvSpPr>
          <p:nvPr>
            <p:ph type="sldNum" sz="quarter" idx="12"/>
          </p:nvPr>
        </p:nvSpPr>
        <p:spPr/>
        <p:txBody>
          <a:bodyPr/>
          <a:lstStyle/>
          <a:p>
            <a:fld id="{910800AF-04BA-4E91-9AE2-6A7CB6ABBA05}" type="slidenum">
              <a:rPr lang="it-CH" smtClean="0"/>
              <a:t>‹Nr.›</a:t>
            </a:fld>
            <a:endParaRPr lang="it-CH"/>
          </a:p>
        </p:txBody>
      </p:sp>
    </p:spTree>
    <p:extLst>
      <p:ext uri="{BB962C8B-B14F-4D97-AF65-F5344CB8AC3E}">
        <p14:creationId xmlns:p14="http://schemas.microsoft.com/office/powerpoint/2010/main" val="24708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it-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it-CH"/>
          </a:p>
        </p:txBody>
      </p:sp>
      <p:sp>
        <p:nvSpPr>
          <p:cNvPr id="6" name="Fußzeilenplatzhalter 5"/>
          <p:cNvSpPr>
            <a:spLocks noGrp="1"/>
          </p:cNvSpPr>
          <p:nvPr>
            <p:ph type="ftr" sz="quarter" idx="11"/>
          </p:nvPr>
        </p:nvSpPr>
        <p:spPr/>
        <p:txBody>
          <a:bodyPr/>
          <a:lstStyle/>
          <a:p>
            <a:endParaRPr lang="it-CH"/>
          </a:p>
        </p:txBody>
      </p:sp>
      <p:sp>
        <p:nvSpPr>
          <p:cNvPr id="7" name="Foliennummernplatzhalter 6"/>
          <p:cNvSpPr>
            <a:spLocks noGrp="1"/>
          </p:cNvSpPr>
          <p:nvPr>
            <p:ph type="sldNum" sz="quarter" idx="12"/>
          </p:nvPr>
        </p:nvSpPr>
        <p:spPr/>
        <p:txBody>
          <a:bodyPr/>
          <a:lstStyle/>
          <a:p>
            <a:fld id="{910800AF-04BA-4E91-9AE2-6A7CB6ABBA05}" type="slidenum">
              <a:rPr lang="it-CH" smtClean="0"/>
              <a:t>‹Nr.›</a:t>
            </a:fld>
            <a:endParaRPr lang="it-CH"/>
          </a:p>
        </p:txBody>
      </p:sp>
    </p:spTree>
    <p:extLst>
      <p:ext uri="{BB962C8B-B14F-4D97-AF65-F5344CB8AC3E}">
        <p14:creationId xmlns:p14="http://schemas.microsoft.com/office/powerpoint/2010/main" val="126048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it-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endParaRPr lang="it-CH"/>
          </a:p>
        </p:txBody>
      </p:sp>
      <p:sp>
        <p:nvSpPr>
          <p:cNvPr id="6" name="Fußzeilenplatzhalter 5"/>
          <p:cNvSpPr>
            <a:spLocks noGrp="1"/>
          </p:cNvSpPr>
          <p:nvPr>
            <p:ph type="ftr" sz="quarter" idx="11"/>
          </p:nvPr>
        </p:nvSpPr>
        <p:spPr/>
        <p:txBody>
          <a:bodyPr/>
          <a:lstStyle/>
          <a:p>
            <a:endParaRPr lang="it-CH"/>
          </a:p>
        </p:txBody>
      </p:sp>
      <p:sp>
        <p:nvSpPr>
          <p:cNvPr id="7" name="Foliennummernplatzhalter 6"/>
          <p:cNvSpPr>
            <a:spLocks noGrp="1"/>
          </p:cNvSpPr>
          <p:nvPr>
            <p:ph type="sldNum" sz="quarter" idx="12"/>
          </p:nvPr>
        </p:nvSpPr>
        <p:spPr/>
        <p:txBody>
          <a:bodyPr/>
          <a:lstStyle/>
          <a:p>
            <a:fld id="{910800AF-04BA-4E91-9AE2-6A7CB6ABBA05}" type="slidenum">
              <a:rPr lang="it-CH" smtClean="0"/>
              <a:t>‹Nr.›</a:t>
            </a:fld>
            <a:endParaRPr lang="it-CH"/>
          </a:p>
        </p:txBody>
      </p:sp>
    </p:spTree>
    <p:extLst>
      <p:ext uri="{BB962C8B-B14F-4D97-AF65-F5344CB8AC3E}">
        <p14:creationId xmlns:p14="http://schemas.microsoft.com/office/powerpoint/2010/main" val="1906427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it-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it-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800AF-04BA-4E91-9AE2-6A7CB6ABBA05}" type="slidenum">
              <a:rPr lang="it-CH" smtClean="0"/>
              <a:t>‹Nr.›</a:t>
            </a:fld>
            <a:endParaRPr lang="it-CH"/>
          </a:p>
        </p:txBody>
      </p:sp>
    </p:spTree>
    <p:extLst>
      <p:ext uri="{BB962C8B-B14F-4D97-AF65-F5344CB8AC3E}">
        <p14:creationId xmlns:p14="http://schemas.microsoft.com/office/powerpoint/2010/main" val="165395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feiertagskalende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583865" y="1772816"/>
            <a:ext cx="7976270" cy="2160240"/>
          </a:xfrm>
        </p:spPr>
        <p:txBody>
          <a:bodyPr>
            <a:normAutofit fontScale="90000"/>
          </a:bodyPr>
          <a:lstStyle/>
          <a:p>
            <a:r>
              <a:rPr lang="fr-CH" sz="4400" smtClean="0">
                <a:latin typeface="Arial" panose="020B0604020202020204" pitchFamily="34" charset="0"/>
                <a:cs typeface="Arial" panose="020B0604020202020204" pitchFamily="34" charset="0"/>
              </a:rPr>
              <a:t>II</a:t>
            </a:r>
            <a:r>
              <a:rPr lang="fr-CH" sz="4400" dirty="0" smtClean="0">
                <a:latin typeface="Arial" panose="020B0604020202020204" pitchFamily="34" charset="0"/>
                <a:cs typeface="Arial" panose="020B0604020202020204" pitchFamily="34" charset="0"/>
              </a:rPr>
              <a:t>. </a:t>
            </a:r>
            <a:r>
              <a:rPr lang="fr-CH" dirty="0" err="1">
                <a:latin typeface="Arial" panose="020B0604020202020204" pitchFamily="34" charset="0"/>
                <a:cs typeface="Arial" panose="020B0604020202020204" pitchFamily="34" charset="0"/>
              </a:rPr>
              <a:t>Fallbeispiel</a:t>
            </a:r>
            <a:r>
              <a:rPr lang="fr-CH" dirty="0">
                <a:latin typeface="Arial" panose="020B0604020202020204" pitchFamily="34" charset="0"/>
                <a:cs typeface="Arial" panose="020B0604020202020204" pitchFamily="34" charset="0"/>
              </a:rPr>
              <a:t> </a:t>
            </a:r>
            <a:r>
              <a:rPr lang="fr-CH" sz="4400" dirty="0" err="1" smtClean="0">
                <a:latin typeface="Arial" panose="020B0604020202020204" pitchFamily="34" charset="0"/>
                <a:cs typeface="Arial" panose="020B0604020202020204" pitchFamily="34" charset="0"/>
              </a:rPr>
              <a:t>Gleichwertigkeitsprüfung</a:t>
            </a:r>
            <a:r>
              <a:rPr lang="fr-CH" sz="4400" dirty="0" smtClean="0">
                <a:latin typeface="Arial" panose="020B0604020202020204" pitchFamily="34" charset="0"/>
                <a:cs typeface="Arial" panose="020B0604020202020204" pitchFamily="34" charset="0"/>
              </a:rPr>
              <a:t> </a:t>
            </a:r>
            <a:br>
              <a:rPr lang="fr-CH" sz="4400" dirty="0" smtClean="0">
                <a:latin typeface="Arial" panose="020B0604020202020204" pitchFamily="34" charset="0"/>
                <a:cs typeface="Arial" panose="020B0604020202020204" pitchFamily="34" charset="0"/>
              </a:rPr>
            </a:br>
            <a:r>
              <a:rPr lang="fr-CH" sz="4400" dirty="0" smtClean="0">
                <a:latin typeface="Arial" panose="020B0604020202020204" pitchFamily="34" charset="0"/>
                <a:cs typeface="Arial" panose="020B0604020202020204" pitchFamily="34" charset="0"/>
              </a:rPr>
              <a:t>/ </a:t>
            </a:r>
            <a:r>
              <a:rPr lang="fr-CH" sz="4400" dirty="0" err="1" smtClean="0">
                <a:latin typeface="Arial" panose="020B0604020202020204" pitchFamily="34" charset="0"/>
                <a:cs typeface="Arial" panose="020B0604020202020204" pitchFamily="34" charset="0"/>
              </a:rPr>
              <a:t>Rechtliches</a:t>
            </a:r>
            <a:r>
              <a:rPr lang="fr-CH" sz="4400" dirty="0" smtClean="0">
                <a:latin typeface="Arial" panose="020B0604020202020204" pitchFamily="34" charset="0"/>
                <a:cs typeface="Arial" panose="020B0604020202020204" pitchFamily="34" charset="0"/>
              </a:rPr>
              <a:t> </a:t>
            </a:r>
            <a:r>
              <a:rPr lang="fr-CH" sz="4400" dirty="0" err="1" smtClean="0">
                <a:latin typeface="Arial" panose="020B0604020202020204" pitchFamily="34" charset="0"/>
                <a:cs typeface="Arial" panose="020B0604020202020204" pitchFamily="34" charset="0"/>
              </a:rPr>
              <a:t>Gehör</a:t>
            </a:r>
            <a:r>
              <a:rPr lang="fr-CH" sz="4400" dirty="0" smtClean="0">
                <a:latin typeface="Arial" panose="020B0604020202020204" pitchFamily="34" charset="0"/>
                <a:cs typeface="Arial" panose="020B0604020202020204" pitchFamily="34" charset="0"/>
              </a:rPr>
              <a:t/>
            </a:r>
            <a:br>
              <a:rPr lang="fr-CH" sz="4400" dirty="0" smtClean="0">
                <a:latin typeface="Arial" panose="020B0604020202020204" pitchFamily="34" charset="0"/>
                <a:cs typeface="Arial" panose="020B0604020202020204" pitchFamily="34" charset="0"/>
              </a:rPr>
            </a:br>
            <a:r>
              <a:rPr lang="fr-CH" sz="4400" dirty="0" smtClean="0"/>
              <a:t/>
            </a:r>
            <a:br>
              <a:rPr lang="fr-CH" sz="4400" dirty="0" smtClean="0"/>
            </a:br>
            <a:endParaRPr lang="fr-CH" sz="4400" dirty="0" smtClean="0"/>
          </a:p>
        </p:txBody>
      </p:sp>
      <p:sp>
        <p:nvSpPr>
          <p:cNvPr id="3" name="Rectangle 2"/>
          <p:cNvSpPr txBox="1">
            <a:spLocks noChangeArrowheads="1"/>
          </p:cNvSpPr>
          <p:nvPr/>
        </p:nvSpPr>
        <p:spPr bwMode="auto">
          <a:xfrm>
            <a:off x="583865" y="3716884"/>
            <a:ext cx="7976270" cy="1944365"/>
          </a:xfrm>
          <a:prstGeom prst="rect">
            <a:avLst/>
          </a:prstGeom>
          <a:noFill/>
          <a:ln w="9525">
            <a:noFill/>
            <a:miter lim="800000"/>
            <a:headEnd/>
            <a:tailEnd/>
          </a:ln>
        </p:spPr>
        <p:txBody>
          <a:bodyPr vert="horz" wrap="square" lIns="91444" tIns="45723" rIns="91444" bIns="45723" numCol="2" anchor="t" anchorCtr="0" compatLnSpc="1">
            <a:prstTxWarp prst="textNoShape">
              <a:avLst/>
            </a:prstTxWarp>
          </a:bodyPr>
          <a:lstStyle>
            <a:lvl1pPr algn="l" rtl="0" eaLnBrk="0" fontAlgn="base" hangingPunct="0">
              <a:spcBef>
                <a:spcPct val="0"/>
              </a:spcBef>
              <a:spcAft>
                <a:spcPct val="0"/>
              </a:spcAft>
              <a:defRPr sz="5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lgn="ctr" eaLnBrk="1" hangingPunct="1"/>
            <a:r>
              <a:rPr lang="fr-CH" sz="2800" kern="0" dirty="0" smtClean="0">
                <a:solidFill>
                  <a:schemeClr val="tx1"/>
                </a:solidFill>
                <a:latin typeface="Arial" panose="020B0604020202020204" pitchFamily="34" charset="0"/>
                <a:cs typeface="Arial" panose="020B0604020202020204" pitchFamily="34" charset="0"/>
              </a:rPr>
              <a:t>Stefan </a:t>
            </a:r>
            <a:r>
              <a:rPr lang="fr-CH" sz="2800" kern="0" dirty="0" err="1" smtClean="0">
                <a:solidFill>
                  <a:schemeClr val="tx1"/>
                </a:solidFill>
                <a:latin typeface="Arial" panose="020B0604020202020204" pitchFamily="34" charset="0"/>
                <a:cs typeface="Arial" panose="020B0604020202020204" pitchFamily="34" charset="0"/>
              </a:rPr>
              <a:t>Strausak</a:t>
            </a:r>
            <a:r>
              <a:rPr lang="fr-CH" sz="2800" kern="0" dirty="0" smtClean="0">
                <a:solidFill>
                  <a:schemeClr val="tx1"/>
                </a:solidFill>
                <a:latin typeface="Arial" panose="020B0604020202020204" pitchFamily="34" charset="0"/>
                <a:cs typeface="Arial" panose="020B0604020202020204" pitchFamily="34" charset="0"/>
              </a:rPr>
              <a:t/>
            </a:r>
            <a:br>
              <a:rPr lang="fr-CH" sz="2800" kern="0" dirty="0" smtClean="0">
                <a:solidFill>
                  <a:schemeClr val="tx1"/>
                </a:solidFill>
                <a:latin typeface="Arial" panose="020B0604020202020204" pitchFamily="34" charset="0"/>
                <a:cs typeface="Arial" panose="020B0604020202020204" pitchFamily="34" charset="0"/>
              </a:rPr>
            </a:br>
            <a:endParaRPr lang="fr-CH" sz="1800" kern="0" dirty="0" smtClean="0">
              <a:solidFill>
                <a:schemeClr val="tx1"/>
              </a:solidFill>
              <a:latin typeface="Arial" panose="020B0604020202020204" pitchFamily="34" charset="0"/>
              <a:cs typeface="Arial" panose="020B0604020202020204" pitchFamily="34" charset="0"/>
            </a:endParaRPr>
          </a:p>
          <a:p>
            <a:pPr algn="ctr" eaLnBrk="1" hangingPunct="1"/>
            <a:r>
              <a:rPr lang="fr-CH" sz="1800" kern="0" dirty="0" err="1" smtClean="0">
                <a:solidFill>
                  <a:schemeClr val="tx1"/>
                </a:solidFill>
                <a:latin typeface="Arial" panose="020B0604020202020204" pitchFamily="34" charset="0"/>
                <a:cs typeface="Arial" panose="020B0604020202020204" pitchFamily="34" charset="0"/>
              </a:rPr>
              <a:t>Geschäftsführer</a:t>
            </a:r>
            <a:r>
              <a:rPr lang="fr-CH" sz="1800" kern="0" dirty="0" smtClean="0">
                <a:solidFill>
                  <a:schemeClr val="tx1"/>
                </a:solidFill>
                <a:latin typeface="Arial" panose="020B0604020202020204" pitchFamily="34" charset="0"/>
                <a:cs typeface="Arial" panose="020B0604020202020204" pitchFamily="34" charset="0"/>
              </a:rPr>
              <a:t/>
            </a:r>
            <a:br>
              <a:rPr lang="fr-CH" sz="1800" kern="0" dirty="0" smtClean="0">
                <a:solidFill>
                  <a:schemeClr val="tx1"/>
                </a:solidFill>
                <a:latin typeface="Arial" panose="020B0604020202020204" pitchFamily="34" charset="0"/>
                <a:cs typeface="Arial" panose="020B0604020202020204" pitchFamily="34" charset="0"/>
              </a:rPr>
            </a:br>
            <a:r>
              <a:rPr lang="fr-CH" sz="1800" kern="0" dirty="0" err="1" smtClean="0">
                <a:solidFill>
                  <a:schemeClr val="tx1"/>
                </a:solidFill>
                <a:latin typeface="Arial" panose="020B0604020202020204" pitchFamily="34" charset="0"/>
                <a:cs typeface="Arial" panose="020B0604020202020204" pitchFamily="34" charset="0"/>
              </a:rPr>
              <a:t>Schweizerische</a:t>
            </a:r>
            <a:r>
              <a:rPr lang="fr-CH" sz="1800" kern="0" dirty="0" smtClean="0">
                <a:solidFill>
                  <a:schemeClr val="tx1"/>
                </a:solidFill>
                <a:latin typeface="Arial" panose="020B0604020202020204" pitchFamily="34" charset="0"/>
                <a:cs typeface="Arial" panose="020B0604020202020204" pitchFamily="34" charset="0"/>
              </a:rPr>
              <a:t> </a:t>
            </a:r>
            <a:r>
              <a:rPr lang="fr-CH" sz="1800" kern="0" dirty="0" err="1" smtClean="0">
                <a:solidFill>
                  <a:schemeClr val="tx1"/>
                </a:solidFill>
                <a:latin typeface="Arial" panose="020B0604020202020204" pitchFamily="34" charset="0"/>
                <a:cs typeface="Arial" panose="020B0604020202020204" pitchFamily="34" charset="0"/>
              </a:rPr>
              <a:t>Paritätische</a:t>
            </a:r>
            <a:r>
              <a:rPr lang="fr-CH" sz="1800" kern="0" dirty="0" smtClean="0">
                <a:solidFill>
                  <a:schemeClr val="tx1"/>
                </a:solidFill>
                <a:latin typeface="Arial" panose="020B0604020202020204" pitchFamily="34" charset="0"/>
                <a:cs typeface="Arial" panose="020B0604020202020204" pitchFamily="34" charset="0"/>
              </a:rPr>
              <a:t/>
            </a:r>
            <a:br>
              <a:rPr lang="fr-CH" sz="1800" kern="0" dirty="0" smtClean="0">
                <a:solidFill>
                  <a:schemeClr val="tx1"/>
                </a:solidFill>
                <a:latin typeface="Arial" panose="020B0604020202020204" pitchFamily="34" charset="0"/>
                <a:cs typeface="Arial" panose="020B0604020202020204" pitchFamily="34" charset="0"/>
              </a:rPr>
            </a:br>
            <a:r>
              <a:rPr lang="fr-CH" sz="1800" kern="0" dirty="0" err="1" smtClean="0">
                <a:solidFill>
                  <a:schemeClr val="tx1"/>
                </a:solidFill>
                <a:latin typeface="Arial" panose="020B0604020202020204" pitchFamily="34" charset="0"/>
                <a:cs typeface="Arial" panose="020B0604020202020204" pitchFamily="34" charset="0"/>
              </a:rPr>
              <a:t>Berufskommission</a:t>
            </a:r>
            <a:r>
              <a:rPr lang="fr-CH" sz="1800" kern="0" dirty="0" smtClean="0">
                <a:solidFill>
                  <a:schemeClr val="tx1"/>
                </a:solidFill>
                <a:latin typeface="Arial" panose="020B0604020202020204" pitchFamily="34" charset="0"/>
                <a:cs typeface="Arial" panose="020B0604020202020204" pitchFamily="34" charset="0"/>
              </a:rPr>
              <a:t> </a:t>
            </a:r>
            <a:r>
              <a:rPr lang="fr-CH" sz="1800" kern="0" dirty="0" err="1" smtClean="0">
                <a:solidFill>
                  <a:schemeClr val="tx1"/>
                </a:solidFill>
                <a:latin typeface="Arial" panose="020B0604020202020204" pitchFamily="34" charset="0"/>
                <a:cs typeface="Arial" panose="020B0604020202020204" pitchFamily="34" charset="0"/>
              </a:rPr>
              <a:t>Holzbau</a:t>
            </a:r>
            <a:r>
              <a:rPr lang="fr-CH" sz="4800" kern="0" dirty="0" smtClean="0">
                <a:solidFill>
                  <a:schemeClr val="tx1"/>
                </a:solidFill>
                <a:latin typeface="Arial" panose="020B0604020202020204" pitchFamily="34" charset="0"/>
                <a:cs typeface="Arial" panose="020B0604020202020204" pitchFamily="34" charset="0"/>
              </a:rPr>
              <a:t/>
            </a:r>
            <a:br>
              <a:rPr lang="fr-CH" sz="4800" kern="0" dirty="0" smtClean="0">
                <a:solidFill>
                  <a:schemeClr val="tx1"/>
                </a:solidFill>
                <a:latin typeface="Arial" panose="020B0604020202020204" pitchFamily="34" charset="0"/>
                <a:cs typeface="Arial" panose="020B0604020202020204" pitchFamily="34" charset="0"/>
              </a:rPr>
            </a:br>
            <a:r>
              <a:rPr lang="fr-CH" sz="2800" kern="0" dirty="0" smtClean="0">
                <a:solidFill>
                  <a:schemeClr val="tx1"/>
                </a:solidFill>
                <a:latin typeface="Arial" panose="020B0604020202020204" pitchFamily="34" charset="0"/>
                <a:cs typeface="Arial" panose="020B0604020202020204" pitchFamily="34" charset="0"/>
              </a:rPr>
              <a:t>Stephen </a:t>
            </a:r>
            <a:r>
              <a:rPr lang="fr-CH" sz="2800" kern="0" dirty="0" err="1" smtClean="0">
                <a:solidFill>
                  <a:schemeClr val="tx1"/>
                </a:solidFill>
                <a:latin typeface="Arial" panose="020B0604020202020204" pitchFamily="34" charset="0"/>
                <a:cs typeface="Arial" panose="020B0604020202020204" pitchFamily="34" charset="0"/>
              </a:rPr>
              <a:t>Ammann</a:t>
            </a:r>
            <a:endParaRPr lang="fr-CH" sz="2800" kern="0" dirty="0" smtClean="0">
              <a:solidFill>
                <a:schemeClr val="tx1"/>
              </a:solidFill>
              <a:latin typeface="Arial" panose="020B0604020202020204" pitchFamily="34" charset="0"/>
              <a:cs typeface="Arial" panose="020B0604020202020204" pitchFamily="34" charset="0"/>
            </a:endParaRPr>
          </a:p>
          <a:p>
            <a:pPr algn="ctr" eaLnBrk="1" hangingPunct="1"/>
            <a:endParaRPr lang="fr-CH" sz="1800" kern="0" dirty="0" smtClean="0">
              <a:solidFill>
                <a:schemeClr val="tx1"/>
              </a:solidFill>
              <a:latin typeface="Arial" panose="020B0604020202020204" pitchFamily="34" charset="0"/>
              <a:cs typeface="Arial" panose="020B0604020202020204" pitchFamily="34" charset="0"/>
            </a:endParaRPr>
          </a:p>
          <a:p>
            <a:pPr algn="ctr" eaLnBrk="1" hangingPunct="1"/>
            <a:r>
              <a:rPr lang="fr-CH" sz="1800" kern="0" dirty="0" err="1" smtClean="0">
                <a:solidFill>
                  <a:schemeClr val="tx1"/>
                </a:solidFill>
                <a:latin typeface="Arial" panose="020B0604020202020204" pitchFamily="34" charset="0"/>
                <a:cs typeface="Arial" panose="020B0604020202020204" pitchFamily="34" charset="0"/>
              </a:rPr>
              <a:t>Leiter</a:t>
            </a:r>
            <a:r>
              <a:rPr lang="fr-CH" sz="1800" kern="0" dirty="0" smtClean="0">
                <a:solidFill>
                  <a:schemeClr val="tx1"/>
                </a:solidFill>
                <a:latin typeface="Arial" panose="020B0604020202020204" pitchFamily="34" charset="0"/>
                <a:cs typeface="Arial" panose="020B0604020202020204" pitchFamily="34" charset="0"/>
              </a:rPr>
              <a:t> </a:t>
            </a:r>
            <a:r>
              <a:rPr lang="fr-CH" sz="1800" kern="0" dirty="0" err="1" smtClean="0">
                <a:solidFill>
                  <a:schemeClr val="tx1"/>
                </a:solidFill>
                <a:latin typeface="Arial" panose="020B0604020202020204" pitchFamily="34" charset="0"/>
                <a:cs typeface="Arial" panose="020B0604020202020204" pitchFamily="34" charset="0"/>
              </a:rPr>
              <a:t>Rechtsdienst</a:t>
            </a:r>
            <a:endParaRPr lang="fr-CH" sz="1800" kern="0" dirty="0" smtClean="0">
              <a:solidFill>
                <a:schemeClr val="tx1"/>
              </a:solidFill>
              <a:latin typeface="Arial" panose="020B0604020202020204" pitchFamily="34" charset="0"/>
              <a:cs typeface="Arial" panose="020B0604020202020204" pitchFamily="34" charset="0"/>
            </a:endParaRPr>
          </a:p>
          <a:p>
            <a:pPr algn="ctr" eaLnBrk="1" hangingPunct="1"/>
            <a:r>
              <a:rPr lang="fr-CH" sz="1800" kern="0" dirty="0" smtClean="0">
                <a:solidFill>
                  <a:schemeClr val="tx1"/>
                </a:solidFill>
                <a:latin typeface="Arial" panose="020B0604020202020204" pitchFamily="34" charset="0"/>
                <a:cs typeface="Arial" panose="020B0604020202020204" pitchFamily="34" charset="0"/>
              </a:rPr>
              <a:t>SVK </a:t>
            </a:r>
            <a:r>
              <a:rPr lang="fr-CH" sz="1800" kern="0" dirty="0" err="1" smtClean="0">
                <a:solidFill>
                  <a:schemeClr val="tx1"/>
                </a:solidFill>
                <a:latin typeface="Arial" panose="020B0604020202020204" pitchFamily="34" charset="0"/>
                <a:cs typeface="Arial" panose="020B0604020202020204" pitchFamily="34" charset="0"/>
              </a:rPr>
              <a:t>Bauhauptgewerbe</a:t>
            </a:r>
            <a:r>
              <a:rPr lang="fr-CH" sz="1800" kern="0" dirty="0" smtClean="0">
                <a:solidFill>
                  <a:schemeClr val="tx1"/>
                </a:solidFill>
                <a:latin typeface="Arial" panose="020B0604020202020204" pitchFamily="34" charset="0"/>
                <a:cs typeface="Arial" panose="020B0604020202020204" pitchFamily="34" charset="0"/>
              </a:rPr>
              <a:t> /</a:t>
            </a:r>
          </a:p>
          <a:p>
            <a:pPr algn="ctr" eaLnBrk="1" hangingPunct="1"/>
            <a:r>
              <a:rPr lang="fr-CH" sz="1800" kern="0" dirty="0" smtClean="0">
                <a:solidFill>
                  <a:schemeClr val="tx1"/>
                </a:solidFill>
                <a:latin typeface="Arial" panose="020B0604020202020204" pitchFamily="34" charset="0"/>
                <a:cs typeface="Arial" panose="020B0604020202020204" pitchFamily="34" charset="0"/>
              </a:rPr>
              <a:t>SPK </a:t>
            </a:r>
            <a:r>
              <a:rPr lang="fr-CH" sz="1800" kern="0" dirty="0" err="1" smtClean="0">
                <a:solidFill>
                  <a:schemeClr val="tx1"/>
                </a:solidFill>
                <a:latin typeface="Arial" panose="020B0604020202020204" pitchFamily="34" charset="0"/>
                <a:cs typeface="Arial" panose="020B0604020202020204" pitchFamily="34" charset="0"/>
              </a:rPr>
              <a:t>Gleisbau</a:t>
            </a:r>
            <a:endParaRPr lang="fr-CH" sz="1800" kern="0" dirty="0" smtClean="0">
              <a:solidFill>
                <a:schemeClr val="tx1"/>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2"/>
          </p:nvPr>
        </p:nvSpPr>
        <p:spPr/>
        <p:txBody>
          <a:bodyPr/>
          <a:lstStyle/>
          <a:p>
            <a:fld id="{910800AF-04BA-4E91-9AE2-6A7CB6ABBA05}" type="slidenum">
              <a:rPr lang="it-CH" smtClean="0"/>
              <a:t>1</a:t>
            </a:fld>
            <a:endParaRPr lang="it-CH"/>
          </a:p>
        </p:txBody>
      </p:sp>
    </p:spTree>
    <p:extLst>
      <p:ext uri="{BB962C8B-B14F-4D97-AF65-F5344CB8AC3E}">
        <p14:creationId xmlns:p14="http://schemas.microsoft.com/office/powerpoint/2010/main" val="4132332700"/>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2" y="548680"/>
            <a:ext cx="9084548" cy="5598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5148064" y="3861047"/>
            <a:ext cx="3600401" cy="1323439"/>
          </a:xfrm>
          <a:prstGeom prst="rect">
            <a:avLst/>
          </a:prstGeom>
          <a:solidFill>
            <a:schemeClr val="bg1"/>
          </a:solidFill>
          <a:ln w="19050">
            <a:solidFill>
              <a:srgbClr val="00B050"/>
            </a:solidFill>
          </a:ln>
        </p:spPr>
        <p:txBody>
          <a:bodyPr wrap="square" rtlCol="0">
            <a:spAutoFit/>
          </a:bodyPr>
          <a:lstStyle/>
          <a:p>
            <a:r>
              <a:rPr lang="de-CH" sz="1600" dirty="0" smtClean="0">
                <a:latin typeface="Arial" panose="020B0604020202020204" pitchFamily="34" charset="0"/>
                <a:cs typeface="Arial" panose="020B0604020202020204" pitchFamily="34" charset="0"/>
              </a:rPr>
              <a:t>Da der Arbeitnehmer die Bestätigung über die Abgeltung der Reisezeit unterschrieben hat, kann in diesem Fall keine zusätzliche Fahrzeit angerechnet werden.</a:t>
            </a:r>
            <a:endParaRPr lang="it-CH" sz="1600" dirty="0">
              <a:latin typeface="Arial" panose="020B0604020202020204" pitchFamily="34" charset="0"/>
              <a:cs typeface="Arial" panose="020B0604020202020204" pitchFamily="34" charset="0"/>
            </a:endParaRPr>
          </a:p>
        </p:txBody>
      </p:sp>
      <p:cxnSp>
        <p:nvCxnSpPr>
          <p:cNvPr id="6" name="Gerade Verbindung mit Pfeil 5"/>
          <p:cNvCxnSpPr>
            <a:stCxn id="5" idx="2"/>
          </p:cNvCxnSpPr>
          <p:nvPr/>
        </p:nvCxnSpPr>
        <p:spPr>
          <a:xfrm>
            <a:off x="6948265" y="5184486"/>
            <a:ext cx="576063" cy="18872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 name="Foliennummernplatzhalter 2"/>
          <p:cNvSpPr>
            <a:spLocks noGrp="1"/>
          </p:cNvSpPr>
          <p:nvPr>
            <p:ph type="sldNum" sz="quarter" idx="12"/>
          </p:nvPr>
        </p:nvSpPr>
        <p:spPr/>
        <p:txBody>
          <a:bodyPr/>
          <a:lstStyle/>
          <a:p>
            <a:fld id="{910800AF-04BA-4E91-9AE2-6A7CB6ABBA05}" type="slidenum">
              <a:rPr lang="it-CH" smtClean="0"/>
              <a:t>10</a:t>
            </a:fld>
            <a:endParaRPr lang="it-CH"/>
          </a:p>
        </p:txBody>
      </p:sp>
    </p:spTree>
    <p:extLst>
      <p:ext uri="{BB962C8B-B14F-4D97-AF65-F5344CB8AC3E}">
        <p14:creationId xmlns:p14="http://schemas.microsoft.com/office/powerpoint/2010/main" val="4066095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ieren 23"/>
          <p:cNvGrpSpPr/>
          <p:nvPr/>
        </p:nvGrpSpPr>
        <p:grpSpPr>
          <a:xfrm>
            <a:off x="15774" y="1345997"/>
            <a:ext cx="9120911" cy="5015885"/>
            <a:chOff x="-15807" y="965606"/>
            <a:chExt cx="9160987" cy="497254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7" y="965606"/>
              <a:ext cx="9160987" cy="4972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1403647" y="2924944"/>
              <a:ext cx="7496254" cy="144016"/>
            </a:xfrm>
            <a:prstGeom prst="rect">
              <a:avLst/>
            </a:prstGeom>
            <a:solidFill>
              <a:srgbClr val="00B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grpSp>
      <p:sp>
        <p:nvSpPr>
          <p:cNvPr id="3" name="Textfeld 2"/>
          <p:cNvSpPr txBox="1"/>
          <p:nvPr/>
        </p:nvSpPr>
        <p:spPr>
          <a:xfrm>
            <a:off x="13454" y="14630"/>
            <a:ext cx="4032448" cy="2554545"/>
          </a:xfrm>
          <a:prstGeom prst="rect">
            <a:avLst/>
          </a:prstGeom>
          <a:solidFill>
            <a:schemeClr val="bg1"/>
          </a:solidFill>
          <a:ln w="19050">
            <a:solidFill>
              <a:srgbClr val="00B050"/>
            </a:solidFill>
          </a:ln>
        </p:spPr>
        <p:txBody>
          <a:bodyPr wrap="square" rtlCol="0">
            <a:spAutoFit/>
          </a:bodyPr>
          <a:lstStyle/>
          <a:p>
            <a:r>
              <a:rPr lang="de-CH" sz="1600" dirty="0" smtClean="0">
                <a:latin typeface="Arial" panose="020B0604020202020204" pitchFamily="34" charset="0"/>
                <a:cs typeface="Arial" panose="020B0604020202020204" pitchFamily="34" charset="0"/>
              </a:rPr>
              <a:t>Die Spesen wurden durch die Hotelrechnung (Übernachtung inkl. Frühstück) und der vom Arbeitnehmer unterzeichneten Bestätigung über die Bezahlung der Spesen in der Höhe von € 126.00 belegt. Darum sind gem. unterstehender Tabelle keine Spesen für Übernachtungen und Frühstück geschuldet und die bezahlten Spesen sind anzurechnen.</a:t>
            </a:r>
            <a:endParaRPr lang="it-CH" sz="1600" dirty="0">
              <a:latin typeface="Arial" panose="020B0604020202020204" pitchFamily="34" charset="0"/>
              <a:cs typeface="Arial" panose="020B0604020202020204" pitchFamily="34" charset="0"/>
            </a:endParaRPr>
          </a:p>
        </p:txBody>
      </p:sp>
      <p:cxnSp>
        <p:nvCxnSpPr>
          <p:cNvPr id="5" name="Gerade Verbindung mit Pfeil 4"/>
          <p:cNvCxnSpPr>
            <a:stCxn id="3" idx="2"/>
          </p:cNvCxnSpPr>
          <p:nvPr/>
        </p:nvCxnSpPr>
        <p:spPr>
          <a:xfrm>
            <a:off x="2029678" y="2569175"/>
            <a:ext cx="1419454" cy="767867"/>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Foliennummernplatzhalter 3"/>
          <p:cNvSpPr>
            <a:spLocks noGrp="1"/>
          </p:cNvSpPr>
          <p:nvPr>
            <p:ph type="sldNum" sz="quarter" idx="12"/>
          </p:nvPr>
        </p:nvSpPr>
        <p:spPr/>
        <p:txBody>
          <a:bodyPr/>
          <a:lstStyle/>
          <a:p>
            <a:fld id="{910800AF-04BA-4E91-9AE2-6A7CB6ABBA05}" type="slidenum">
              <a:rPr lang="it-CH" smtClean="0"/>
              <a:t>11</a:t>
            </a:fld>
            <a:endParaRPr lang="it-CH" dirty="0"/>
          </a:p>
        </p:txBody>
      </p:sp>
      <p:cxnSp>
        <p:nvCxnSpPr>
          <p:cNvPr id="17" name="Gerade Verbindung mit Pfeil 16"/>
          <p:cNvCxnSpPr>
            <a:stCxn id="3" idx="2"/>
          </p:cNvCxnSpPr>
          <p:nvPr/>
        </p:nvCxnSpPr>
        <p:spPr>
          <a:xfrm>
            <a:off x="2029678" y="2569175"/>
            <a:ext cx="1923510" cy="767867"/>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3" idx="2"/>
          </p:cNvCxnSpPr>
          <p:nvPr/>
        </p:nvCxnSpPr>
        <p:spPr>
          <a:xfrm>
            <a:off x="2029678" y="2569175"/>
            <a:ext cx="699374" cy="767867"/>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4862406" y="50810"/>
            <a:ext cx="4156932" cy="1077218"/>
          </a:xfrm>
          <a:prstGeom prst="rect">
            <a:avLst/>
          </a:prstGeom>
          <a:noFill/>
          <a:ln w="25400">
            <a:solidFill>
              <a:srgbClr val="00B050"/>
            </a:solidFill>
          </a:ln>
        </p:spPr>
        <p:txBody>
          <a:bodyPr wrap="square" rtlCol="0">
            <a:spAutoFit/>
          </a:bodyPr>
          <a:lstStyle/>
          <a:p>
            <a:r>
              <a:rPr lang="de-CH" sz="1600" dirty="0" smtClean="0">
                <a:latin typeface="Arial" panose="020B0604020202020204" pitchFamily="34" charset="0"/>
                <a:cs typeface="Arial" panose="020B0604020202020204" pitchFamily="34" charset="0"/>
              </a:rPr>
              <a:t>Ausbezahlte Spesen – Auslöse Geschuldet = Differenz</a:t>
            </a:r>
            <a:br>
              <a:rPr lang="de-CH" sz="1600" dirty="0" smtClean="0">
                <a:latin typeface="Arial" panose="020B0604020202020204" pitchFamily="34" charset="0"/>
                <a:cs typeface="Arial" panose="020B0604020202020204" pitchFamily="34" charset="0"/>
              </a:rPr>
            </a:br>
            <a:r>
              <a:rPr lang="de-CH" sz="1600" dirty="0" err="1" smtClean="0">
                <a:latin typeface="Arial" panose="020B0604020202020204" pitchFamily="34" charset="0"/>
                <a:cs typeface="Arial" panose="020B0604020202020204" pitchFamily="34" charset="0"/>
              </a:rPr>
              <a:t>Differenz</a:t>
            </a:r>
            <a:r>
              <a:rPr lang="de-CH" sz="1600" dirty="0" smtClean="0">
                <a:latin typeface="Arial" panose="020B0604020202020204" pitchFamily="34" charset="0"/>
                <a:cs typeface="Arial" panose="020B0604020202020204" pitchFamily="34" charset="0"/>
              </a:rPr>
              <a:t> : Stunden </a:t>
            </a:r>
            <a:br>
              <a:rPr lang="de-CH" sz="1600" dirty="0" smtClean="0">
                <a:latin typeface="Arial" panose="020B0604020202020204" pitchFamily="34" charset="0"/>
                <a:cs typeface="Arial" panose="020B0604020202020204" pitchFamily="34" charset="0"/>
              </a:rPr>
            </a:br>
            <a:r>
              <a:rPr lang="de-CH" sz="1600" dirty="0" smtClean="0">
                <a:latin typeface="Arial" panose="020B0604020202020204" pitchFamily="34" charset="0"/>
                <a:cs typeface="Arial" panose="020B0604020202020204" pitchFamily="34" charset="0"/>
              </a:rPr>
              <a:t>= Überschuss pro Stunde</a:t>
            </a:r>
            <a:endParaRPr lang="it-CH" sz="1600" dirty="0">
              <a:latin typeface="Arial" panose="020B0604020202020204" pitchFamily="34" charset="0"/>
              <a:cs typeface="Arial" panose="020B0604020202020204" pitchFamily="34" charset="0"/>
            </a:endParaRPr>
          </a:p>
        </p:txBody>
      </p:sp>
      <p:cxnSp>
        <p:nvCxnSpPr>
          <p:cNvPr id="26" name="Gerade Verbindung mit Pfeil 25"/>
          <p:cNvCxnSpPr>
            <a:stCxn id="3" idx="3"/>
            <a:endCxn id="23" idx="1"/>
          </p:cNvCxnSpPr>
          <p:nvPr/>
        </p:nvCxnSpPr>
        <p:spPr>
          <a:xfrm flipV="1">
            <a:off x="4045902" y="589419"/>
            <a:ext cx="816504" cy="702484"/>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stCxn id="23" idx="2"/>
            <a:endCxn id="21" idx="0"/>
          </p:cNvCxnSpPr>
          <p:nvPr/>
        </p:nvCxnSpPr>
        <p:spPr>
          <a:xfrm>
            <a:off x="6940872" y="1128028"/>
            <a:ext cx="17529" cy="557551"/>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3635896" y="5107971"/>
            <a:ext cx="5508104" cy="830997"/>
          </a:xfrm>
          <a:prstGeom prst="rect">
            <a:avLst/>
          </a:prstGeom>
          <a:solidFill>
            <a:schemeClr val="bg1"/>
          </a:solidFill>
          <a:ln w="25400">
            <a:solidFill>
              <a:srgbClr val="0070C0"/>
            </a:solidFill>
          </a:ln>
        </p:spPr>
        <p:txBody>
          <a:bodyPr wrap="square" rtlCol="0">
            <a:spAutoFit/>
          </a:bodyPr>
          <a:lstStyle/>
          <a:p>
            <a:r>
              <a:rPr lang="de-CH" sz="1600" b="1" dirty="0" smtClean="0">
                <a:latin typeface="Arial" panose="020B0604020202020204" pitchFamily="34" charset="0"/>
                <a:cs typeface="Arial" panose="020B0604020202020204" pitchFamily="34" charset="0"/>
              </a:rPr>
              <a:t>Wichtig</a:t>
            </a:r>
            <a:r>
              <a:rPr lang="de-CH" sz="1600" dirty="0" smtClean="0">
                <a:latin typeface="Arial" panose="020B0604020202020204" pitchFamily="34" charset="0"/>
                <a:cs typeface="Arial" panose="020B0604020202020204" pitchFamily="34" charset="0"/>
              </a:rPr>
              <a:t> ist, dass der Überschuss pro Stunde an den Stundenlohn angerechnet wird und nicht bezahlte Spesen pro Stunde vom Stundenlohn abgezogen werden.</a:t>
            </a:r>
            <a:endParaRPr lang="it-CH" sz="1600" dirty="0">
              <a:latin typeface="Arial" panose="020B0604020202020204" pitchFamily="34" charset="0"/>
              <a:cs typeface="Arial" panose="020B0604020202020204" pitchFamily="34" charset="0"/>
            </a:endParaRPr>
          </a:p>
        </p:txBody>
      </p:sp>
      <p:cxnSp>
        <p:nvCxnSpPr>
          <p:cNvPr id="42" name="Gerade Verbindung mit Pfeil 41"/>
          <p:cNvCxnSpPr>
            <a:endCxn id="40" idx="0"/>
          </p:cNvCxnSpPr>
          <p:nvPr/>
        </p:nvCxnSpPr>
        <p:spPr>
          <a:xfrm flipH="1">
            <a:off x="6389948" y="3467683"/>
            <a:ext cx="2142492" cy="1640288"/>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4879935" y="1685579"/>
            <a:ext cx="4156932" cy="584775"/>
          </a:xfrm>
          <a:prstGeom prst="rect">
            <a:avLst/>
          </a:prstGeom>
          <a:solidFill>
            <a:schemeClr val="bg1"/>
          </a:solidFill>
          <a:ln w="25400">
            <a:solidFill>
              <a:srgbClr val="00B050"/>
            </a:solidFill>
          </a:ln>
        </p:spPr>
        <p:txBody>
          <a:bodyPr wrap="square" rtlCol="0">
            <a:spAutoFit/>
          </a:bodyPr>
          <a:lstStyle/>
          <a:p>
            <a:r>
              <a:rPr lang="de-CH" sz="1600" dirty="0" smtClean="0">
                <a:latin typeface="Arial" panose="020B0604020202020204" pitchFamily="34" charset="0"/>
                <a:cs typeface="Arial" panose="020B0604020202020204" pitchFamily="34" charset="0"/>
              </a:rPr>
              <a:t>126.00 € – 64.94 € = 61.04 € </a:t>
            </a:r>
            <a:br>
              <a:rPr lang="de-CH" sz="1600" dirty="0" smtClean="0">
                <a:latin typeface="Arial" panose="020B0604020202020204" pitchFamily="34" charset="0"/>
                <a:cs typeface="Arial" panose="020B0604020202020204" pitchFamily="34" charset="0"/>
              </a:rPr>
            </a:br>
            <a:r>
              <a:rPr lang="de-CH" sz="1600" dirty="0" smtClean="0">
                <a:latin typeface="Arial" panose="020B0604020202020204" pitchFamily="34" charset="0"/>
                <a:cs typeface="Arial" panose="020B0604020202020204" pitchFamily="34" charset="0"/>
              </a:rPr>
              <a:t>61.04 € : 33.25 Stunden = 1.84 pro Stunde</a:t>
            </a:r>
            <a:endParaRPr lang="it-CH" sz="1600" dirty="0">
              <a:latin typeface="Arial" panose="020B0604020202020204" pitchFamily="34" charset="0"/>
              <a:cs typeface="Arial" panose="020B0604020202020204" pitchFamily="34" charset="0"/>
            </a:endParaRPr>
          </a:p>
        </p:txBody>
      </p:sp>
      <p:cxnSp>
        <p:nvCxnSpPr>
          <p:cNvPr id="9" name="Gerade Verbindung mit Pfeil 8"/>
          <p:cNvCxnSpPr/>
          <p:nvPr/>
        </p:nvCxnSpPr>
        <p:spPr>
          <a:xfrm>
            <a:off x="6958401" y="2270354"/>
            <a:ext cx="1286007" cy="1052058"/>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92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cBhvr additive="base">
                                        <p:cTn id="9" dur="500" fill="hold"/>
                                        <p:tgtEl>
                                          <p:spTgt spid="20"/>
                                        </p:tgtEl>
                                        <p:attrNameLst>
                                          <p:attrName>ppt_x</p:attrName>
                                        </p:attrNameLst>
                                      </p:cBhvr>
                                      <p:tavLst>
                                        <p:tav tm="0">
                                          <p:val>
                                            <p:strVal val="#ppt_x"/>
                                          </p:val>
                                        </p:tav>
                                        <p:tav tm="100000">
                                          <p:val>
                                            <p:strVal val="#ppt_x"/>
                                          </p:val>
                                        </p:tav>
                                      </p:tavLst>
                                    </p:anim>
                                    <p:anim calcmode="lin" valueType="num">
                                      <p:cBhvr additive="base">
                                        <p:cTn id="10" dur="500" fill="hold"/>
                                        <p:tgtEl>
                                          <p:spTgt spid="20"/>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4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696"/>
            <a:ext cx="9074069" cy="5491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7092280" y="1988840"/>
            <a:ext cx="2051720" cy="3539430"/>
          </a:xfrm>
          <a:prstGeom prst="rect">
            <a:avLst/>
          </a:prstGeom>
          <a:noFill/>
          <a:ln w="19050">
            <a:solidFill>
              <a:srgbClr val="FF0000"/>
            </a:solidFill>
          </a:ln>
        </p:spPr>
        <p:txBody>
          <a:bodyPr wrap="square" rtlCol="0">
            <a:spAutoFit/>
          </a:bodyPr>
          <a:lstStyle/>
          <a:p>
            <a:r>
              <a:rPr lang="de-CH" sz="1600" dirty="0" smtClean="0">
                <a:latin typeface="Arial" panose="020B0604020202020204" pitchFamily="34" charset="0"/>
                <a:cs typeface="Arial" panose="020B0604020202020204" pitchFamily="34" charset="0"/>
              </a:rPr>
              <a:t>Die Lohnunterschreitung Beträgt CHF 58.00, was 4.74% der Soll-Lohnsumme ausmacht. Somit muss in diesem Fall ein Beschluss gefällt werden. Es kann eine Konventionalstrafe ausgesprochen und die Kontrollkosten </a:t>
            </a:r>
            <a:r>
              <a:rPr lang="de-CH" sz="1600" smtClean="0">
                <a:latin typeface="Arial" panose="020B0604020202020204" pitchFamily="34" charset="0"/>
                <a:cs typeface="Arial" panose="020B0604020202020204" pitchFamily="34" charset="0"/>
              </a:rPr>
              <a:t>auferlegt werden.</a:t>
            </a:r>
            <a:endParaRPr lang="de-CH" sz="900" dirty="0" smtClean="0">
              <a:latin typeface="Arial" panose="020B0604020202020204" pitchFamily="34" charset="0"/>
              <a:cs typeface="Arial" panose="020B0604020202020204" pitchFamily="34" charset="0"/>
            </a:endParaRPr>
          </a:p>
        </p:txBody>
      </p:sp>
      <p:cxnSp>
        <p:nvCxnSpPr>
          <p:cNvPr id="9" name="Gerade Verbindung mit Pfeil 8"/>
          <p:cNvCxnSpPr>
            <a:stCxn id="5" idx="1"/>
          </p:cNvCxnSpPr>
          <p:nvPr/>
        </p:nvCxnSpPr>
        <p:spPr>
          <a:xfrm flipH="1">
            <a:off x="6036582" y="3758555"/>
            <a:ext cx="1055698" cy="118261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Foliennummernplatzhalter 2"/>
          <p:cNvSpPr>
            <a:spLocks noGrp="1"/>
          </p:cNvSpPr>
          <p:nvPr>
            <p:ph type="sldNum" sz="quarter" idx="12"/>
          </p:nvPr>
        </p:nvSpPr>
        <p:spPr/>
        <p:txBody>
          <a:bodyPr/>
          <a:lstStyle/>
          <a:p>
            <a:fld id="{910800AF-04BA-4E91-9AE2-6A7CB6ABBA05}" type="slidenum">
              <a:rPr lang="it-CH" smtClean="0"/>
              <a:t>12</a:t>
            </a:fld>
            <a:endParaRPr lang="it-CH"/>
          </a:p>
        </p:txBody>
      </p:sp>
    </p:spTree>
    <p:extLst>
      <p:ext uri="{BB962C8B-B14F-4D97-AF65-F5344CB8AC3E}">
        <p14:creationId xmlns:p14="http://schemas.microsoft.com/office/powerpoint/2010/main" val="3973013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CH" sz="3800" dirty="0" smtClean="0">
                <a:latin typeface="Arial" panose="020B0604020202020204" pitchFamily="34" charset="0"/>
                <a:cs typeface="Arial" panose="020B0604020202020204" pitchFamily="34" charset="0"/>
              </a:rPr>
              <a:t>Fallbeispiel Gleichwertigkeitsprüfung</a:t>
            </a:r>
            <a:endParaRPr lang="it-CH" sz="3800"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395536" y="1556792"/>
            <a:ext cx="8229600" cy="4248472"/>
          </a:xfrm>
        </p:spPr>
        <p:txBody>
          <a:bodyPr>
            <a:normAutofit lnSpcReduction="10000"/>
          </a:bodyPr>
          <a:lstStyle/>
          <a:p>
            <a:pPr marL="514350" indent="-514350">
              <a:buFont typeface="+mj-lt"/>
              <a:buAutoNum type="arabicPeriod"/>
            </a:pPr>
            <a:r>
              <a:rPr lang="de-CH" sz="2800" dirty="0" smtClean="0">
                <a:latin typeface="Arial" panose="020B0604020202020204" pitchFamily="34" charset="0"/>
                <a:cs typeface="Arial" panose="020B0604020202020204" pitchFamily="34" charset="0"/>
              </a:rPr>
              <a:t>Sichten Sie die beigelegten Unterlagen </a:t>
            </a:r>
            <a:r>
              <a:rPr lang="de-CH" sz="2800" b="1" dirty="0" smtClean="0">
                <a:latin typeface="Arial" panose="020B0604020202020204" pitchFamily="34" charset="0"/>
                <a:cs typeface="Arial" panose="020B0604020202020204" pitchFamily="34" charset="0"/>
              </a:rPr>
              <a:t>vor</a:t>
            </a:r>
            <a:r>
              <a:rPr lang="de-CH" sz="2800" dirty="0" smtClean="0">
                <a:latin typeface="Arial" panose="020B0604020202020204" pitchFamily="34" charset="0"/>
                <a:cs typeface="Arial" panose="020B0604020202020204" pitchFamily="34" charset="0"/>
              </a:rPr>
              <a:t> </a:t>
            </a:r>
            <a:r>
              <a:rPr lang="de-CH" sz="2800" b="1" dirty="0" smtClean="0">
                <a:latin typeface="Arial" panose="020B0604020202020204" pitchFamily="34" charset="0"/>
                <a:cs typeface="Arial" panose="020B0604020202020204" pitchFamily="34" charset="0"/>
              </a:rPr>
              <a:t>dem rechtlichen Gehör</a:t>
            </a:r>
            <a:r>
              <a:rPr lang="de-CH" sz="2800" dirty="0" smtClean="0">
                <a:latin typeface="Arial" panose="020B0604020202020204" pitchFamily="34" charset="0"/>
                <a:cs typeface="Arial" panose="020B0604020202020204" pitchFamily="34" charset="0"/>
              </a:rPr>
              <a:t>.</a:t>
            </a:r>
          </a:p>
          <a:p>
            <a:pPr lvl="1"/>
            <a:r>
              <a:rPr lang="de-CH" sz="2400" dirty="0" smtClean="0">
                <a:latin typeface="Arial" panose="020B0604020202020204" pitchFamily="34" charset="0"/>
                <a:cs typeface="Arial" panose="020B0604020202020204" pitchFamily="34" charset="0"/>
              </a:rPr>
              <a:t>Wo sehen Sie Probleme bei der Beurteilung der Unterlagen?</a:t>
            </a:r>
          </a:p>
          <a:p>
            <a:pPr lvl="1"/>
            <a:r>
              <a:rPr lang="de-CH" sz="2400" dirty="0" smtClean="0">
                <a:latin typeface="Arial" panose="020B0604020202020204" pitchFamily="34" charset="0"/>
                <a:cs typeface="Arial" panose="020B0604020202020204" pitchFamily="34" charset="0"/>
              </a:rPr>
              <a:t>Ist eine Gleichwertigkeitsprüfung möglich?</a:t>
            </a:r>
          </a:p>
          <a:p>
            <a:pPr marL="457200" lvl="1" indent="0">
              <a:buNone/>
            </a:pPr>
            <a:endParaRPr lang="de-CH" sz="2400" dirty="0" smtClean="0">
              <a:latin typeface="Arial" panose="020B0604020202020204" pitchFamily="34" charset="0"/>
              <a:cs typeface="Arial" panose="020B0604020202020204" pitchFamily="34" charset="0"/>
            </a:endParaRPr>
          </a:p>
          <a:p>
            <a:pPr marL="514350" indent="-514350">
              <a:buFont typeface="+mj-lt"/>
              <a:buAutoNum type="arabicPeriod"/>
            </a:pPr>
            <a:r>
              <a:rPr lang="de-CH" sz="2800" dirty="0">
                <a:latin typeface="Arial" panose="020B0604020202020204" pitchFamily="34" charset="0"/>
                <a:cs typeface="Arial" panose="020B0604020202020204" pitchFamily="34" charset="0"/>
              </a:rPr>
              <a:t>Sichten Sie die Unterlagen die </a:t>
            </a:r>
            <a:r>
              <a:rPr lang="de-CH" sz="2800" b="1" dirty="0">
                <a:latin typeface="Arial" panose="020B0604020202020204" pitchFamily="34" charset="0"/>
                <a:cs typeface="Arial" panose="020B0604020202020204" pitchFamily="34" charset="0"/>
              </a:rPr>
              <a:t>nach dem rechtlichen Gehör </a:t>
            </a:r>
            <a:r>
              <a:rPr lang="de-CH" sz="2800" dirty="0">
                <a:latin typeface="Arial" panose="020B0604020202020204" pitchFamily="34" charset="0"/>
                <a:cs typeface="Arial" panose="020B0604020202020204" pitchFamily="34" charset="0"/>
              </a:rPr>
              <a:t>eingereicht wurden.</a:t>
            </a:r>
          </a:p>
          <a:p>
            <a:pPr lvl="1"/>
            <a:r>
              <a:rPr lang="de-CH" sz="2400" dirty="0">
                <a:latin typeface="Arial" panose="020B0604020202020204" pitchFamily="34" charset="0"/>
                <a:cs typeface="Arial" panose="020B0604020202020204" pitchFamily="34" charset="0"/>
              </a:rPr>
              <a:t>Wo sehen Sie jetzt noch Probleme?</a:t>
            </a:r>
            <a:endParaRPr lang="it-CH" sz="2400" dirty="0">
              <a:latin typeface="Arial" panose="020B0604020202020204" pitchFamily="34" charset="0"/>
              <a:cs typeface="Arial" panose="020B0604020202020204" pitchFamily="34" charset="0"/>
            </a:endParaRPr>
          </a:p>
          <a:p>
            <a:pPr lvl="1"/>
            <a:r>
              <a:rPr lang="de-CH" sz="2400" dirty="0">
                <a:latin typeface="Arial" panose="020B0604020202020204" pitchFamily="34" charset="0"/>
                <a:cs typeface="Arial" panose="020B0604020202020204" pitchFamily="34" charset="0"/>
              </a:rPr>
              <a:t>Ist jetzt eine Gleichwertigkeitsprüfung möglich?</a:t>
            </a:r>
            <a:endParaRPr lang="it-CH" sz="2400" dirty="0">
              <a:latin typeface="Arial" panose="020B0604020202020204" pitchFamily="34" charset="0"/>
              <a:cs typeface="Arial" panose="020B0604020202020204" pitchFamily="34" charset="0"/>
            </a:endParaRPr>
          </a:p>
          <a:p>
            <a:pPr marL="457200" lvl="1" indent="0">
              <a:buNone/>
            </a:pPr>
            <a:endParaRPr lang="de-CH" sz="2400" dirty="0" smtClean="0">
              <a:latin typeface="Arial" panose="020B0604020202020204" pitchFamily="34" charset="0"/>
              <a:cs typeface="Arial" panose="020B0604020202020204" pitchFamily="34" charset="0"/>
            </a:endParaRPr>
          </a:p>
        </p:txBody>
      </p:sp>
      <p:sp>
        <p:nvSpPr>
          <p:cNvPr id="5" name="Foliennummernplatzhalter 4"/>
          <p:cNvSpPr>
            <a:spLocks noGrp="1"/>
          </p:cNvSpPr>
          <p:nvPr>
            <p:ph type="sldNum" sz="quarter" idx="12"/>
          </p:nvPr>
        </p:nvSpPr>
        <p:spPr/>
        <p:txBody>
          <a:bodyPr/>
          <a:lstStyle/>
          <a:p>
            <a:fld id="{910800AF-04BA-4E91-9AE2-6A7CB6ABBA05}" type="slidenum">
              <a:rPr lang="it-CH" smtClean="0"/>
              <a:t>2</a:t>
            </a:fld>
            <a:endParaRPr lang="it-CH"/>
          </a:p>
        </p:txBody>
      </p:sp>
    </p:spTree>
    <p:extLst>
      <p:ext uri="{BB962C8B-B14F-4D97-AF65-F5344CB8AC3E}">
        <p14:creationId xmlns:p14="http://schemas.microsoft.com/office/powerpoint/2010/main" val="2634041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3532948" y="-5618"/>
            <a:ext cx="5624083" cy="3204091"/>
            <a:chOff x="-1980728" y="1771348"/>
            <a:chExt cx="5624083" cy="3204091"/>
          </a:xfrm>
        </p:grpSpPr>
        <p:pic>
          <p:nvPicPr>
            <p:cNvPr id="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728" y="1771348"/>
              <a:ext cx="5624083" cy="320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418570" y="3377346"/>
              <a:ext cx="4563157" cy="369332"/>
            </a:xfrm>
            <a:prstGeom prst="rect">
              <a:avLst/>
            </a:prstGeom>
            <a:solidFill>
              <a:schemeClr val="bg1"/>
            </a:solidFill>
          </p:spPr>
          <p:txBody>
            <a:bodyPr wrap="square" rtlCol="0">
              <a:spAutoFit/>
            </a:bodyPr>
            <a:lstStyle/>
            <a:p>
              <a:r>
                <a:rPr lang="de-CH" sz="900" dirty="0" smtClean="0">
                  <a:latin typeface="Arial" panose="020B0604020202020204" pitchFamily="34" charset="0"/>
                  <a:cs typeface="Arial" panose="020B0604020202020204" pitchFamily="34" charset="0"/>
                </a:rPr>
                <a:t>3. Hiermit bestätigt der Mitarbeiter, dass die Reisezeit in der Arbeitszeit                 enthalten ist.</a:t>
              </a:r>
              <a:endParaRPr lang="de-CH" sz="900" dirty="0">
                <a:latin typeface="Arial" panose="020B0604020202020204" pitchFamily="34" charset="0"/>
                <a:cs typeface="Arial" panose="020B0604020202020204" pitchFamily="34" charset="0"/>
              </a:endParaRPr>
            </a:p>
          </p:txBody>
        </p:sp>
      </p:grpSp>
      <p:grpSp>
        <p:nvGrpSpPr>
          <p:cNvPr id="3" name="Gruppieren 2"/>
          <p:cNvGrpSpPr/>
          <p:nvPr/>
        </p:nvGrpSpPr>
        <p:grpSpPr>
          <a:xfrm>
            <a:off x="0" y="-6"/>
            <a:ext cx="9144000" cy="6858005"/>
            <a:chOff x="0" y="-6"/>
            <a:chExt cx="9144000" cy="6858005"/>
          </a:xfrm>
        </p:grpSpPr>
        <p:graphicFrame>
          <p:nvGraphicFramePr>
            <p:cNvPr id="4" name="Inhaltsplatzhalter 3"/>
            <p:cNvGraphicFramePr>
              <a:graphicFrameLocks/>
            </p:cNvGraphicFramePr>
            <p:nvPr>
              <p:extLst>
                <p:ext uri="{D42A27DB-BD31-4B8C-83A1-F6EECF244321}">
                  <p14:modId xmlns:p14="http://schemas.microsoft.com/office/powerpoint/2010/main" val="3770983417"/>
                </p:ext>
              </p:extLst>
            </p:nvPr>
          </p:nvGraphicFramePr>
          <p:xfrm>
            <a:off x="0" y="-6"/>
            <a:ext cx="9144000" cy="6858005"/>
          </p:xfrm>
          <a:graphic>
            <a:graphicData uri="http://schemas.openxmlformats.org/drawingml/2006/table">
              <a:tbl>
                <a:tblPr firstRow="1" bandRow="1">
                  <a:tableStyleId>{5C22544A-7EE6-4342-B048-85BDC9FD1C3A}</a:tableStyleId>
                </a:tblPr>
                <a:tblGrid>
                  <a:gridCol w="5836724"/>
                  <a:gridCol w="3307276"/>
                </a:tblGrid>
                <a:tr h="444866">
                  <a:tc>
                    <a:txBody>
                      <a:bodyPr/>
                      <a:lstStyle/>
                      <a:p>
                        <a:r>
                          <a:rPr lang="de-CH" sz="2000" dirty="0" smtClean="0"/>
                          <a:t>Mögliche Knackpunkte</a:t>
                        </a:r>
                        <a:endParaRPr lang="it-CH" sz="2000" dirty="0"/>
                      </a:p>
                    </a:txBody>
                    <a:tcPr/>
                  </a:tc>
                  <a:tc>
                    <a:txBody>
                      <a:bodyPr/>
                      <a:lstStyle/>
                      <a:p>
                        <a:r>
                          <a:rPr lang="de-CH" sz="2000" dirty="0" smtClean="0"/>
                          <a:t>Knackpunkte im Fallbeispiel</a:t>
                        </a:r>
                        <a:endParaRPr lang="it-CH" sz="2000" dirty="0"/>
                      </a:p>
                    </a:txBody>
                    <a:tcPr/>
                  </a:tc>
                </a:tr>
                <a:tr h="386132">
                  <a:tc>
                    <a:txBody>
                      <a:bodyPr/>
                      <a:lstStyle/>
                      <a:p>
                        <a:r>
                          <a:rPr lang="de-CH" sz="1400" dirty="0" smtClean="0">
                            <a:latin typeface="Arial" panose="020B0604020202020204" pitchFamily="34" charset="0"/>
                            <a:cs typeface="Arial" panose="020B0604020202020204" pitchFamily="34" charset="0"/>
                          </a:rPr>
                          <a:t>Missachtung der Voranmeldefrist</a:t>
                        </a:r>
                      </a:p>
                    </a:txBody>
                    <a:tcPr/>
                  </a:tc>
                  <a:tc>
                    <a:txBody>
                      <a:bodyPr/>
                      <a:lstStyle/>
                      <a:p>
                        <a:endParaRPr lang="de-CH" sz="1600" dirty="0" smtClean="0">
                          <a:solidFill>
                            <a:srgbClr val="FF0000"/>
                          </a:solidFill>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GAV Unterstellung</a:t>
                        </a:r>
                      </a:p>
                    </a:txBody>
                    <a:tcPr/>
                  </a:tc>
                  <a:tc>
                    <a:txBody>
                      <a:bodyPr/>
                      <a:lstStyle/>
                      <a:p>
                        <a:endParaRPr lang="de-CH" sz="1600" dirty="0" smtClean="0">
                          <a:solidFill>
                            <a:srgbClr val="FF0000"/>
                          </a:solidFill>
                          <a:latin typeface="Arial" panose="020B0604020202020204" pitchFamily="34" charset="0"/>
                          <a:cs typeface="Arial" panose="020B0604020202020204" pitchFamily="34" charset="0"/>
                        </a:endParaRPr>
                      </a:p>
                    </a:txBody>
                    <a:tcPr/>
                  </a:tc>
                </a:tr>
                <a:tr h="588907">
                  <a:tc>
                    <a:txBody>
                      <a:bodyPr/>
                      <a:lstStyle/>
                      <a:p>
                        <a:r>
                          <a:rPr lang="de-CH" sz="1400" dirty="0" smtClean="0">
                            <a:latin typeface="Arial" panose="020B0604020202020204" pitchFamily="34" charset="0"/>
                            <a:cs typeface="Arial" panose="020B0604020202020204" pitchFamily="34" charset="0"/>
                          </a:rPr>
                          <a:t>Funktion</a:t>
                        </a:r>
                        <a:r>
                          <a:rPr lang="de-CH" sz="1400" baseline="0" dirty="0" smtClean="0">
                            <a:latin typeface="Arial" panose="020B0604020202020204" pitchFamily="34" charset="0"/>
                            <a:cs typeface="Arial" panose="020B0604020202020204" pitchFamily="34" charset="0"/>
                          </a:rPr>
                          <a:t> des Mitarbeiters (z.B. gelernter Beruf, Funktion auf der Baustelle)</a:t>
                        </a:r>
                        <a:endParaRPr lang="de-CH" sz="1400" dirty="0" smtClean="0">
                          <a:latin typeface="Arial" panose="020B0604020202020204" pitchFamily="34" charset="0"/>
                          <a:cs typeface="Arial" panose="020B0604020202020204" pitchFamily="34" charset="0"/>
                        </a:endParaRPr>
                      </a:p>
                    </a:txBody>
                    <a:tcPr/>
                  </a:tc>
                  <a:tc>
                    <a:txBody>
                      <a:bodyPr/>
                      <a:lstStyle/>
                      <a:p>
                        <a:endParaRPr lang="de-CH" sz="1600" dirty="0" smtClean="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Erfahrung</a:t>
                        </a:r>
                        <a:r>
                          <a:rPr lang="de-CH" sz="1400" baseline="0" dirty="0" smtClean="0">
                            <a:latin typeface="Arial" panose="020B0604020202020204" pitchFamily="34" charset="0"/>
                            <a:cs typeface="Arial" panose="020B0604020202020204" pitchFamily="34" charset="0"/>
                          </a:rPr>
                          <a:t> (z.B. Lehrabschluss, Erfahrungsjahre in Funktion)</a:t>
                        </a:r>
                        <a:endParaRPr lang="de-CH" sz="1400" dirty="0" smtClean="0">
                          <a:latin typeface="Arial" panose="020B0604020202020204" pitchFamily="34" charset="0"/>
                          <a:cs typeface="Arial" panose="020B0604020202020204" pitchFamily="34" charset="0"/>
                        </a:endParaRPr>
                      </a:p>
                    </a:txBody>
                    <a:tcPr/>
                  </a:tc>
                  <a:tc>
                    <a:txBody>
                      <a:bodyPr/>
                      <a:lstStyle/>
                      <a:p>
                        <a:endParaRPr lang="de-CH" sz="1600" dirty="0" smtClean="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Stundenlohn bzw.</a:t>
                        </a:r>
                        <a:r>
                          <a:rPr lang="de-CH" sz="1400" baseline="0" dirty="0" smtClean="0">
                            <a:latin typeface="Arial" panose="020B0604020202020204" pitchFamily="34" charset="0"/>
                            <a:cs typeface="Arial" panose="020B0604020202020204" pitchFamily="34" charset="0"/>
                          </a:rPr>
                          <a:t> Lohnabrechnung richtig interpretieren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Spesen nicht / teilweise</a:t>
                        </a:r>
                        <a:r>
                          <a:rPr lang="de-CH" sz="1400" baseline="0" dirty="0" smtClean="0">
                            <a:latin typeface="Arial" panose="020B0604020202020204" pitchFamily="34" charset="0"/>
                            <a:cs typeface="Arial" panose="020B0604020202020204" pitchFamily="34" charset="0"/>
                          </a:rPr>
                          <a:t> </a:t>
                        </a:r>
                        <a:r>
                          <a:rPr lang="de-CH" sz="1400" dirty="0" smtClean="0">
                            <a:latin typeface="Arial" panose="020B0604020202020204" pitchFamily="34" charset="0"/>
                            <a:cs typeface="Arial" panose="020B0604020202020204" pitchFamily="34" charset="0"/>
                          </a:rPr>
                          <a:t>belegt</a:t>
                        </a: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Ferienzuschlag</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Feiertagszuschlag</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13. Monatslohn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Mehr</a:t>
                        </a:r>
                        <a:r>
                          <a:rPr lang="de-CH" sz="1400" baseline="0" dirty="0" smtClean="0">
                            <a:latin typeface="Arial" panose="020B0604020202020204" pitchFamily="34" charset="0"/>
                            <a:cs typeface="Arial" panose="020B0604020202020204" pitchFamily="34" charset="0"/>
                          </a:rPr>
                          <a:t> AN gemeldet, als auf Baustelle angetroffen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err="1" smtClean="0">
                            <a:latin typeface="Arial" panose="020B0604020202020204" pitchFamily="34" charset="0"/>
                            <a:cs typeface="Arial" panose="020B0604020202020204" pitchFamily="34" charset="0"/>
                          </a:rPr>
                          <a:t>Zemis</a:t>
                        </a:r>
                        <a:r>
                          <a:rPr lang="de-CH" sz="1400" baseline="0" dirty="0" err="1" smtClean="0">
                            <a:latin typeface="Arial" panose="020B0604020202020204" pitchFamily="34" charset="0"/>
                            <a:cs typeface="Arial" panose="020B0604020202020204" pitchFamily="34" charset="0"/>
                          </a:rPr>
                          <a:t>meldung</a:t>
                        </a:r>
                        <a:r>
                          <a:rPr lang="de-CH" sz="1400" baseline="0" dirty="0" smtClean="0">
                            <a:latin typeface="Arial" panose="020B0604020202020204" pitchFamily="34" charset="0"/>
                            <a:cs typeface="Arial" panose="020B0604020202020204" pitchFamily="34" charset="0"/>
                          </a:rPr>
                          <a:t> stimmt nicht mit Arbeitszeitrapport überein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latin typeface="Arial" panose="020B0604020202020204" pitchFamily="34" charset="0"/>
                            <a:cs typeface="Arial" panose="020B0604020202020204" pitchFamily="34" charset="0"/>
                          </a:rPr>
                          <a:t>Überzeit</a:t>
                        </a:r>
                        <a:endParaRPr lang="it-CH" sz="1400" dirty="0" smtClean="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latin typeface="Arial" panose="020B0604020202020204" pitchFamily="34" charset="0"/>
                            <a:cs typeface="Arial" panose="020B0604020202020204" pitchFamily="34" charset="0"/>
                          </a:rPr>
                          <a:t>Vorgabezeit</a:t>
                        </a:r>
                        <a:endParaRPr lang="it-CH" sz="1400" dirty="0" smtClean="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Fahrzeit nicht belegt</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Aussagen von Mitarbeitern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418384">
                  <a:tc>
                    <a:txBody>
                      <a:bodyPr/>
                      <a:lstStyle/>
                      <a:p>
                        <a:r>
                          <a:rPr lang="de-CH" sz="1400" dirty="0" smtClean="0">
                            <a:latin typeface="Arial" panose="020B0604020202020204" pitchFamily="34" charset="0"/>
                            <a:cs typeface="Arial" panose="020B0604020202020204" pitchFamily="34" charset="0"/>
                          </a:rPr>
                          <a:t>… (nicht abschliessend)</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bl>
            </a:graphicData>
          </a:graphic>
        </p:graphicFrame>
        <p:sp>
          <p:nvSpPr>
            <p:cNvPr id="9" name="Textfeld 8"/>
            <p:cNvSpPr txBox="1"/>
            <p:nvPr/>
          </p:nvSpPr>
          <p:spPr>
            <a:xfrm>
              <a:off x="5862109" y="2598054"/>
              <a:ext cx="573042"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a:t>Ja</a:t>
              </a:r>
              <a:endParaRPr lang="it-CH" dirty="0"/>
            </a:p>
          </p:txBody>
        </p:sp>
        <p:sp>
          <p:nvSpPr>
            <p:cNvPr id="10" name="Textfeld 9"/>
            <p:cNvSpPr txBox="1"/>
            <p:nvPr/>
          </p:nvSpPr>
          <p:spPr>
            <a:xfrm>
              <a:off x="5862109" y="2980098"/>
              <a:ext cx="568592"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a:t>Ja</a:t>
              </a:r>
              <a:endParaRPr lang="it-CH" dirty="0"/>
            </a:p>
          </p:txBody>
        </p:sp>
        <p:sp>
          <p:nvSpPr>
            <p:cNvPr id="13" name="Textfeld 12"/>
            <p:cNvSpPr txBox="1"/>
            <p:nvPr/>
          </p:nvSpPr>
          <p:spPr>
            <a:xfrm>
              <a:off x="5853510" y="4149080"/>
              <a:ext cx="573509"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a:t>Ja</a:t>
              </a:r>
              <a:endParaRPr lang="it-CH" dirty="0"/>
            </a:p>
          </p:txBody>
        </p:sp>
        <p:sp>
          <p:nvSpPr>
            <p:cNvPr id="14" name="Textfeld 13"/>
            <p:cNvSpPr txBox="1"/>
            <p:nvPr/>
          </p:nvSpPr>
          <p:spPr>
            <a:xfrm>
              <a:off x="5850693" y="5688042"/>
              <a:ext cx="494297"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smtClean="0"/>
                <a:t>Ja</a:t>
              </a:r>
              <a:endParaRPr lang="it-CH" dirty="0"/>
            </a:p>
          </p:txBody>
        </p:sp>
        <p:sp>
          <p:nvSpPr>
            <p:cNvPr id="15" name="Textfeld 14"/>
            <p:cNvSpPr txBox="1"/>
            <p:nvPr/>
          </p:nvSpPr>
          <p:spPr>
            <a:xfrm>
              <a:off x="5874042" y="2213532"/>
              <a:ext cx="561109" cy="338554"/>
            </a:xfrm>
            <a:prstGeom prst="rect">
              <a:avLst/>
            </a:prstGeom>
            <a:noFill/>
          </p:spPr>
          <p:txBody>
            <a:bodyPr wrap="square" rtlCol="0">
              <a:spAutoFit/>
            </a:bodyPr>
            <a:lstStyle/>
            <a:p>
              <a:r>
                <a:rPr lang="de-CH" sz="1600" dirty="0" smtClean="0">
                  <a:solidFill>
                    <a:srgbClr val="FF0000"/>
                  </a:solidFill>
                  <a:latin typeface="Arial" panose="020B0604020202020204" pitchFamily="34" charset="0"/>
                  <a:cs typeface="Arial" panose="020B0604020202020204" pitchFamily="34" charset="0"/>
                </a:rPr>
                <a:t>Ja</a:t>
              </a:r>
              <a:endParaRPr lang="it-CH" sz="1600" dirty="0">
                <a:solidFill>
                  <a:srgbClr val="FF0000"/>
                </a:solidFill>
                <a:latin typeface="Arial" panose="020B0604020202020204" pitchFamily="34" charset="0"/>
                <a:cs typeface="Arial" panose="020B0604020202020204" pitchFamily="34" charset="0"/>
              </a:endParaRPr>
            </a:p>
          </p:txBody>
        </p:sp>
        <p:sp>
          <p:nvSpPr>
            <p:cNvPr id="16" name="Textfeld 15"/>
            <p:cNvSpPr txBox="1"/>
            <p:nvPr/>
          </p:nvSpPr>
          <p:spPr>
            <a:xfrm>
              <a:off x="5853510" y="1293942"/>
              <a:ext cx="734714"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17" name="Textfeld 16"/>
            <p:cNvSpPr txBox="1"/>
            <p:nvPr/>
          </p:nvSpPr>
          <p:spPr>
            <a:xfrm>
              <a:off x="5868144" y="861397"/>
              <a:ext cx="720080" cy="338554"/>
            </a:xfrm>
            <a:prstGeom prst="rect">
              <a:avLst/>
            </a:prstGeom>
            <a:noFill/>
          </p:spPr>
          <p:txBody>
            <a:bodyPr wrap="square" rtlCol="0">
              <a:spAutoFit/>
            </a:bodyPr>
            <a:lstStyle/>
            <a:p>
              <a:r>
                <a:rPr lang="de-CH" sz="1600" dirty="0" smtClean="0">
                  <a:solidFill>
                    <a:srgbClr val="00B050"/>
                  </a:solidFill>
                  <a:latin typeface="Arial" panose="020B0604020202020204" pitchFamily="34" charset="0"/>
                  <a:cs typeface="Arial" panose="020B0604020202020204" pitchFamily="34" charset="0"/>
                </a:rPr>
                <a:t>Nein</a:t>
              </a:r>
              <a:endParaRPr lang="it-CH" sz="1600" dirty="0">
                <a:solidFill>
                  <a:srgbClr val="00B050"/>
                </a:solidFill>
                <a:latin typeface="Arial" panose="020B0604020202020204" pitchFamily="34" charset="0"/>
                <a:cs typeface="Arial" panose="020B0604020202020204" pitchFamily="34" charset="0"/>
              </a:endParaRPr>
            </a:p>
          </p:txBody>
        </p:sp>
        <p:sp>
          <p:nvSpPr>
            <p:cNvPr id="18" name="Textfeld 17"/>
            <p:cNvSpPr txBox="1"/>
            <p:nvPr/>
          </p:nvSpPr>
          <p:spPr>
            <a:xfrm>
              <a:off x="5855128" y="5304950"/>
              <a:ext cx="730658"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19" name="Textfeld 18"/>
            <p:cNvSpPr txBox="1"/>
            <p:nvPr/>
          </p:nvSpPr>
          <p:spPr>
            <a:xfrm>
              <a:off x="5873673" y="1839401"/>
              <a:ext cx="642543"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0" name="Textfeld 19"/>
            <p:cNvSpPr txBox="1"/>
            <p:nvPr/>
          </p:nvSpPr>
          <p:spPr>
            <a:xfrm>
              <a:off x="5861578" y="6083320"/>
              <a:ext cx="709218"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1" name="Textfeld 20"/>
            <p:cNvSpPr txBox="1"/>
            <p:nvPr/>
          </p:nvSpPr>
          <p:spPr>
            <a:xfrm>
              <a:off x="5853510" y="4551148"/>
              <a:ext cx="667808"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2" name="Textfeld 21"/>
            <p:cNvSpPr txBox="1"/>
            <p:nvPr/>
          </p:nvSpPr>
          <p:spPr>
            <a:xfrm>
              <a:off x="5868144" y="4906465"/>
              <a:ext cx="494297"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smtClean="0"/>
                <a:t>Ja</a:t>
              </a:r>
              <a:endParaRPr lang="it-CH" dirty="0"/>
            </a:p>
          </p:txBody>
        </p:sp>
        <p:sp>
          <p:nvSpPr>
            <p:cNvPr id="23" name="Textfeld 22"/>
            <p:cNvSpPr txBox="1"/>
            <p:nvPr/>
          </p:nvSpPr>
          <p:spPr>
            <a:xfrm>
              <a:off x="5861182" y="3768135"/>
              <a:ext cx="642543"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4" name="Textfeld 23"/>
            <p:cNvSpPr txBox="1"/>
            <p:nvPr/>
          </p:nvSpPr>
          <p:spPr>
            <a:xfrm>
              <a:off x="5848690" y="3373394"/>
              <a:ext cx="642543"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5" name="Textfeld 24"/>
            <p:cNvSpPr txBox="1"/>
            <p:nvPr/>
          </p:nvSpPr>
          <p:spPr>
            <a:xfrm>
              <a:off x="5861551" y="484666"/>
              <a:ext cx="3282449" cy="338554"/>
            </a:xfrm>
            <a:prstGeom prst="rect">
              <a:avLst/>
            </a:prstGeom>
            <a:noFill/>
          </p:spPr>
          <p:txBody>
            <a:bodyPr wrap="square" rtlCol="0">
              <a:spAutoFit/>
            </a:bodyPr>
            <a:lstStyle/>
            <a:p>
              <a:r>
                <a:rPr lang="de-CH" sz="1600" dirty="0" smtClean="0">
                  <a:solidFill>
                    <a:srgbClr val="FF0000"/>
                  </a:solidFill>
                  <a:latin typeface="Arial" panose="020B0604020202020204" pitchFamily="34" charset="0"/>
                  <a:cs typeface="Arial" panose="020B0604020202020204" pitchFamily="34" charset="0"/>
                </a:rPr>
                <a:t>Ja, aber Kompetenz vom Kanton</a:t>
              </a:r>
              <a:endParaRPr lang="it-CH" sz="1600" dirty="0">
                <a:solidFill>
                  <a:srgbClr val="FF0000"/>
                </a:solidFill>
                <a:latin typeface="Arial" panose="020B0604020202020204" pitchFamily="34" charset="0"/>
                <a:cs typeface="Arial" panose="020B0604020202020204" pitchFamily="34" charset="0"/>
              </a:endParaRPr>
            </a:p>
          </p:txBody>
        </p:sp>
      </p:grpSp>
      <p:sp>
        <p:nvSpPr>
          <p:cNvPr id="7" name="Foliennummernplatzhalter 6"/>
          <p:cNvSpPr>
            <a:spLocks noGrp="1"/>
          </p:cNvSpPr>
          <p:nvPr>
            <p:ph type="sldNum" sz="quarter" idx="12"/>
          </p:nvPr>
        </p:nvSpPr>
        <p:spPr/>
        <p:txBody>
          <a:bodyPr/>
          <a:lstStyle/>
          <a:p>
            <a:fld id="{910800AF-04BA-4E91-9AE2-6A7CB6ABBA05}" type="slidenum">
              <a:rPr lang="it-CH" smtClean="0"/>
              <a:t>3</a:t>
            </a:fld>
            <a:endParaRPr lang="it-CH"/>
          </a:p>
        </p:txBody>
      </p:sp>
    </p:spTree>
    <p:extLst>
      <p:ext uri="{BB962C8B-B14F-4D97-AF65-F5344CB8AC3E}">
        <p14:creationId xmlns:p14="http://schemas.microsoft.com/office/powerpoint/2010/main" val="1952098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3532948" y="-5618"/>
            <a:ext cx="5624083" cy="3204091"/>
            <a:chOff x="-1980728" y="1771348"/>
            <a:chExt cx="5624083" cy="3204091"/>
          </a:xfrm>
        </p:grpSpPr>
        <p:pic>
          <p:nvPicPr>
            <p:cNvPr id="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728" y="1771348"/>
              <a:ext cx="5624083" cy="320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418570" y="3377346"/>
              <a:ext cx="4563157" cy="369332"/>
            </a:xfrm>
            <a:prstGeom prst="rect">
              <a:avLst/>
            </a:prstGeom>
            <a:solidFill>
              <a:schemeClr val="bg1"/>
            </a:solidFill>
          </p:spPr>
          <p:txBody>
            <a:bodyPr wrap="square" rtlCol="0">
              <a:spAutoFit/>
            </a:bodyPr>
            <a:lstStyle/>
            <a:p>
              <a:r>
                <a:rPr lang="de-CH" sz="900" dirty="0" smtClean="0">
                  <a:latin typeface="Arial" panose="020B0604020202020204" pitchFamily="34" charset="0"/>
                  <a:cs typeface="Arial" panose="020B0604020202020204" pitchFamily="34" charset="0"/>
                </a:rPr>
                <a:t>3. Hiermit bestätigt der Mitarbeiter, dass die Reisezeit in der Arbeitszeit                 enthalten ist.</a:t>
              </a:r>
              <a:endParaRPr lang="de-CH" sz="900" dirty="0">
                <a:latin typeface="Arial" panose="020B0604020202020204" pitchFamily="34" charset="0"/>
                <a:cs typeface="Arial" panose="020B0604020202020204" pitchFamily="34" charset="0"/>
              </a:endParaRPr>
            </a:p>
          </p:txBody>
        </p:sp>
      </p:grpSp>
      <p:grpSp>
        <p:nvGrpSpPr>
          <p:cNvPr id="3" name="Gruppieren 2"/>
          <p:cNvGrpSpPr/>
          <p:nvPr/>
        </p:nvGrpSpPr>
        <p:grpSpPr>
          <a:xfrm>
            <a:off x="0" y="-6"/>
            <a:ext cx="9144000" cy="6858005"/>
            <a:chOff x="0" y="-6"/>
            <a:chExt cx="9144000" cy="6858005"/>
          </a:xfrm>
        </p:grpSpPr>
        <p:graphicFrame>
          <p:nvGraphicFramePr>
            <p:cNvPr id="4" name="Inhaltsplatzhalter 3"/>
            <p:cNvGraphicFramePr>
              <a:graphicFrameLocks/>
            </p:cNvGraphicFramePr>
            <p:nvPr>
              <p:extLst>
                <p:ext uri="{D42A27DB-BD31-4B8C-83A1-F6EECF244321}">
                  <p14:modId xmlns:p14="http://schemas.microsoft.com/office/powerpoint/2010/main" val="2153214925"/>
                </p:ext>
              </p:extLst>
            </p:nvPr>
          </p:nvGraphicFramePr>
          <p:xfrm>
            <a:off x="0" y="-6"/>
            <a:ext cx="9144000" cy="6858005"/>
          </p:xfrm>
          <a:graphic>
            <a:graphicData uri="http://schemas.openxmlformats.org/drawingml/2006/table">
              <a:tbl>
                <a:tblPr firstRow="1" bandRow="1">
                  <a:tableStyleId>{5C22544A-7EE6-4342-B048-85BDC9FD1C3A}</a:tableStyleId>
                </a:tblPr>
                <a:tblGrid>
                  <a:gridCol w="5836724"/>
                  <a:gridCol w="3307276"/>
                </a:tblGrid>
                <a:tr h="444866">
                  <a:tc>
                    <a:txBody>
                      <a:bodyPr/>
                      <a:lstStyle/>
                      <a:p>
                        <a:r>
                          <a:rPr lang="de-CH" sz="2000" dirty="0" smtClean="0"/>
                          <a:t>Mögliche Knackpunkte</a:t>
                        </a:r>
                        <a:endParaRPr lang="it-CH" sz="2000" dirty="0"/>
                      </a:p>
                    </a:txBody>
                    <a:tcPr/>
                  </a:tc>
                  <a:tc>
                    <a:txBody>
                      <a:bodyPr/>
                      <a:lstStyle/>
                      <a:p>
                        <a:r>
                          <a:rPr lang="de-CH" sz="2000" dirty="0" smtClean="0"/>
                          <a:t>Knackpunkte im Fallbeispiel</a:t>
                        </a:r>
                        <a:endParaRPr lang="it-CH" sz="2000" dirty="0"/>
                      </a:p>
                    </a:txBody>
                    <a:tcPr/>
                  </a:tc>
                </a:tr>
                <a:tr h="386132">
                  <a:tc>
                    <a:txBody>
                      <a:bodyPr/>
                      <a:lstStyle/>
                      <a:p>
                        <a:r>
                          <a:rPr lang="de-CH" sz="1400" dirty="0" smtClean="0">
                            <a:latin typeface="Arial" panose="020B0604020202020204" pitchFamily="34" charset="0"/>
                            <a:cs typeface="Arial" panose="020B0604020202020204" pitchFamily="34" charset="0"/>
                          </a:rPr>
                          <a:t>Missachtung der Voranmeldefrist</a:t>
                        </a:r>
                      </a:p>
                    </a:txBody>
                    <a:tcPr/>
                  </a:tc>
                  <a:tc>
                    <a:txBody>
                      <a:bodyPr/>
                      <a:lstStyle/>
                      <a:p>
                        <a:endParaRPr lang="de-CH" sz="1600" dirty="0" smtClean="0">
                          <a:solidFill>
                            <a:srgbClr val="FF0000"/>
                          </a:solidFill>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GAV Unterstellung</a:t>
                        </a:r>
                      </a:p>
                    </a:txBody>
                    <a:tcPr/>
                  </a:tc>
                  <a:tc>
                    <a:txBody>
                      <a:bodyPr/>
                      <a:lstStyle/>
                      <a:p>
                        <a:endParaRPr lang="de-CH" sz="1600" dirty="0" smtClean="0">
                          <a:solidFill>
                            <a:srgbClr val="FF0000"/>
                          </a:solidFill>
                          <a:latin typeface="Arial" panose="020B0604020202020204" pitchFamily="34" charset="0"/>
                          <a:cs typeface="Arial" panose="020B0604020202020204" pitchFamily="34" charset="0"/>
                        </a:endParaRPr>
                      </a:p>
                    </a:txBody>
                    <a:tcPr/>
                  </a:tc>
                </a:tr>
                <a:tr h="588907">
                  <a:tc>
                    <a:txBody>
                      <a:bodyPr/>
                      <a:lstStyle/>
                      <a:p>
                        <a:r>
                          <a:rPr lang="de-CH" sz="1400" dirty="0" smtClean="0">
                            <a:latin typeface="Arial" panose="020B0604020202020204" pitchFamily="34" charset="0"/>
                            <a:cs typeface="Arial" panose="020B0604020202020204" pitchFamily="34" charset="0"/>
                          </a:rPr>
                          <a:t>Funktion</a:t>
                        </a:r>
                        <a:r>
                          <a:rPr lang="de-CH" sz="1400" baseline="0" dirty="0" smtClean="0">
                            <a:latin typeface="Arial" panose="020B0604020202020204" pitchFamily="34" charset="0"/>
                            <a:cs typeface="Arial" panose="020B0604020202020204" pitchFamily="34" charset="0"/>
                          </a:rPr>
                          <a:t> des Mitarbeiters (z.B. gelernter Beruf, Funktion auf der Baustelle)</a:t>
                        </a:r>
                        <a:endParaRPr lang="de-CH" sz="1400" dirty="0" smtClean="0">
                          <a:latin typeface="Arial" panose="020B0604020202020204" pitchFamily="34" charset="0"/>
                          <a:cs typeface="Arial" panose="020B0604020202020204" pitchFamily="34" charset="0"/>
                        </a:endParaRPr>
                      </a:p>
                    </a:txBody>
                    <a:tcPr/>
                  </a:tc>
                  <a:tc>
                    <a:txBody>
                      <a:bodyPr/>
                      <a:lstStyle/>
                      <a:p>
                        <a:endParaRPr lang="de-CH" sz="1600" dirty="0" smtClean="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Erfahrung</a:t>
                        </a:r>
                        <a:r>
                          <a:rPr lang="de-CH" sz="1400" baseline="0" dirty="0" smtClean="0">
                            <a:latin typeface="Arial" panose="020B0604020202020204" pitchFamily="34" charset="0"/>
                            <a:cs typeface="Arial" panose="020B0604020202020204" pitchFamily="34" charset="0"/>
                          </a:rPr>
                          <a:t> (z.B. Lehrabschluss, Erfahrungsjahre in Funktion)</a:t>
                        </a:r>
                        <a:endParaRPr lang="de-CH" sz="1400" dirty="0" smtClean="0">
                          <a:latin typeface="Arial" panose="020B0604020202020204" pitchFamily="34" charset="0"/>
                          <a:cs typeface="Arial" panose="020B0604020202020204" pitchFamily="34" charset="0"/>
                        </a:endParaRPr>
                      </a:p>
                    </a:txBody>
                    <a:tcPr/>
                  </a:tc>
                  <a:tc>
                    <a:txBody>
                      <a:bodyPr/>
                      <a:lstStyle/>
                      <a:p>
                        <a:endParaRPr lang="de-CH" sz="1600" dirty="0" smtClean="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Stundenlohn bzw.</a:t>
                        </a:r>
                        <a:r>
                          <a:rPr lang="de-CH" sz="1400" baseline="0" dirty="0" smtClean="0">
                            <a:latin typeface="Arial" panose="020B0604020202020204" pitchFamily="34" charset="0"/>
                            <a:cs typeface="Arial" panose="020B0604020202020204" pitchFamily="34" charset="0"/>
                          </a:rPr>
                          <a:t> Lohnabrechnung richtig interpretieren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Spesen nicht / teilweise</a:t>
                        </a:r>
                        <a:r>
                          <a:rPr lang="de-CH" sz="1400" baseline="0" dirty="0" smtClean="0">
                            <a:latin typeface="Arial" panose="020B0604020202020204" pitchFamily="34" charset="0"/>
                            <a:cs typeface="Arial" panose="020B0604020202020204" pitchFamily="34" charset="0"/>
                          </a:rPr>
                          <a:t> </a:t>
                        </a:r>
                        <a:r>
                          <a:rPr lang="de-CH" sz="1400" dirty="0" smtClean="0">
                            <a:latin typeface="Arial" panose="020B0604020202020204" pitchFamily="34" charset="0"/>
                            <a:cs typeface="Arial" panose="020B0604020202020204" pitchFamily="34" charset="0"/>
                          </a:rPr>
                          <a:t>belegt</a:t>
                        </a: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Ferienzuschlag</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Feiertagszuschlag</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13. Monatslohn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Mehr</a:t>
                        </a:r>
                        <a:r>
                          <a:rPr lang="de-CH" sz="1400" baseline="0" dirty="0" smtClean="0">
                            <a:latin typeface="Arial" panose="020B0604020202020204" pitchFamily="34" charset="0"/>
                            <a:cs typeface="Arial" panose="020B0604020202020204" pitchFamily="34" charset="0"/>
                          </a:rPr>
                          <a:t> AN gemeldet, als auf Baustelle angetroffen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err="1" smtClean="0">
                            <a:latin typeface="Arial" panose="020B0604020202020204" pitchFamily="34" charset="0"/>
                            <a:cs typeface="Arial" panose="020B0604020202020204" pitchFamily="34" charset="0"/>
                          </a:rPr>
                          <a:t>Zemis</a:t>
                        </a:r>
                        <a:r>
                          <a:rPr lang="de-CH" sz="1400" baseline="0" dirty="0" err="1" smtClean="0">
                            <a:latin typeface="Arial" panose="020B0604020202020204" pitchFamily="34" charset="0"/>
                            <a:cs typeface="Arial" panose="020B0604020202020204" pitchFamily="34" charset="0"/>
                          </a:rPr>
                          <a:t>meldung</a:t>
                        </a:r>
                        <a:r>
                          <a:rPr lang="de-CH" sz="1400" baseline="0" dirty="0" smtClean="0">
                            <a:latin typeface="Arial" panose="020B0604020202020204" pitchFamily="34" charset="0"/>
                            <a:cs typeface="Arial" panose="020B0604020202020204" pitchFamily="34" charset="0"/>
                          </a:rPr>
                          <a:t> stimmt nicht mit Arbeitszeitrapporte überein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latin typeface="Arial" panose="020B0604020202020204" pitchFamily="34" charset="0"/>
                            <a:cs typeface="Arial" panose="020B0604020202020204" pitchFamily="34" charset="0"/>
                          </a:rPr>
                          <a:t>Überzeit</a:t>
                        </a:r>
                        <a:endParaRPr lang="it-CH" sz="1400" dirty="0" smtClean="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latin typeface="Arial" panose="020B0604020202020204" pitchFamily="34" charset="0"/>
                            <a:cs typeface="Arial" panose="020B0604020202020204" pitchFamily="34" charset="0"/>
                          </a:rPr>
                          <a:t>Vorgabezeit</a:t>
                        </a:r>
                        <a:endParaRPr lang="it-CH" sz="1400" dirty="0" smtClean="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Fahrzeit nicht belegt</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Aussagen von Mitarbeitern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418384">
                  <a:tc>
                    <a:txBody>
                      <a:bodyPr/>
                      <a:lstStyle/>
                      <a:p>
                        <a:r>
                          <a:rPr lang="de-CH" sz="1400" dirty="0" smtClean="0">
                            <a:latin typeface="Arial" panose="020B0604020202020204" pitchFamily="34" charset="0"/>
                            <a:cs typeface="Arial" panose="020B0604020202020204" pitchFamily="34" charset="0"/>
                          </a:rPr>
                          <a:t>… (nicht abschliessend)</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bl>
            </a:graphicData>
          </a:graphic>
        </p:graphicFrame>
        <p:sp>
          <p:nvSpPr>
            <p:cNvPr id="9" name="Textfeld 8"/>
            <p:cNvSpPr txBox="1"/>
            <p:nvPr/>
          </p:nvSpPr>
          <p:spPr>
            <a:xfrm>
              <a:off x="5862109" y="2598054"/>
              <a:ext cx="573042"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a:t>Ja</a:t>
              </a:r>
              <a:endParaRPr lang="it-CH" dirty="0"/>
            </a:p>
          </p:txBody>
        </p:sp>
        <p:sp>
          <p:nvSpPr>
            <p:cNvPr id="10" name="Textfeld 9"/>
            <p:cNvSpPr txBox="1"/>
            <p:nvPr/>
          </p:nvSpPr>
          <p:spPr>
            <a:xfrm>
              <a:off x="5862109" y="2980098"/>
              <a:ext cx="568592"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a:t>Ja</a:t>
              </a:r>
              <a:endParaRPr lang="it-CH" dirty="0"/>
            </a:p>
          </p:txBody>
        </p:sp>
        <p:sp>
          <p:nvSpPr>
            <p:cNvPr id="13" name="Textfeld 12"/>
            <p:cNvSpPr txBox="1"/>
            <p:nvPr/>
          </p:nvSpPr>
          <p:spPr>
            <a:xfrm>
              <a:off x="5853510" y="4149080"/>
              <a:ext cx="573509"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a:t>Ja</a:t>
              </a:r>
              <a:endParaRPr lang="it-CH" dirty="0"/>
            </a:p>
          </p:txBody>
        </p:sp>
        <p:sp>
          <p:nvSpPr>
            <p:cNvPr id="14" name="Textfeld 13"/>
            <p:cNvSpPr txBox="1"/>
            <p:nvPr/>
          </p:nvSpPr>
          <p:spPr>
            <a:xfrm>
              <a:off x="5850693" y="5688042"/>
              <a:ext cx="494297"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smtClean="0"/>
                <a:t>Ja</a:t>
              </a:r>
              <a:endParaRPr lang="it-CH" dirty="0"/>
            </a:p>
          </p:txBody>
        </p:sp>
        <p:sp>
          <p:nvSpPr>
            <p:cNvPr id="15" name="Textfeld 14"/>
            <p:cNvSpPr txBox="1"/>
            <p:nvPr/>
          </p:nvSpPr>
          <p:spPr>
            <a:xfrm>
              <a:off x="5874042" y="2213532"/>
              <a:ext cx="561109" cy="338554"/>
            </a:xfrm>
            <a:prstGeom prst="rect">
              <a:avLst/>
            </a:prstGeom>
            <a:noFill/>
          </p:spPr>
          <p:txBody>
            <a:bodyPr wrap="square" rtlCol="0">
              <a:spAutoFit/>
            </a:bodyPr>
            <a:lstStyle/>
            <a:p>
              <a:r>
                <a:rPr lang="de-CH" sz="1600" dirty="0" smtClean="0">
                  <a:solidFill>
                    <a:srgbClr val="FF0000"/>
                  </a:solidFill>
                  <a:latin typeface="Arial" panose="020B0604020202020204" pitchFamily="34" charset="0"/>
                  <a:cs typeface="Arial" panose="020B0604020202020204" pitchFamily="34" charset="0"/>
                </a:rPr>
                <a:t>Ja</a:t>
              </a:r>
              <a:endParaRPr lang="it-CH" sz="1600" dirty="0">
                <a:solidFill>
                  <a:srgbClr val="FF0000"/>
                </a:solidFill>
                <a:latin typeface="Arial" panose="020B0604020202020204" pitchFamily="34" charset="0"/>
                <a:cs typeface="Arial" panose="020B0604020202020204" pitchFamily="34" charset="0"/>
              </a:endParaRPr>
            </a:p>
          </p:txBody>
        </p:sp>
        <p:sp>
          <p:nvSpPr>
            <p:cNvPr id="16" name="Textfeld 15"/>
            <p:cNvSpPr txBox="1"/>
            <p:nvPr/>
          </p:nvSpPr>
          <p:spPr>
            <a:xfrm>
              <a:off x="5853510" y="1293942"/>
              <a:ext cx="734714"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17" name="Textfeld 16"/>
            <p:cNvSpPr txBox="1"/>
            <p:nvPr/>
          </p:nvSpPr>
          <p:spPr>
            <a:xfrm>
              <a:off x="5868144" y="861397"/>
              <a:ext cx="720080" cy="338554"/>
            </a:xfrm>
            <a:prstGeom prst="rect">
              <a:avLst/>
            </a:prstGeom>
            <a:noFill/>
          </p:spPr>
          <p:txBody>
            <a:bodyPr wrap="square" rtlCol="0">
              <a:spAutoFit/>
            </a:bodyPr>
            <a:lstStyle/>
            <a:p>
              <a:r>
                <a:rPr lang="de-CH" sz="1600" dirty="0" smtClean="0">
                  <a:solidFill>
                    <a:srgbClr val="00B050"/>
                  </a:solidFill>
                  <a:latin typeface="Arial" panose="020B0604020202020204" pitchFamily="34" charset="0"/>
                  <a:cs typeface="Arial" panose="020B0604020202020204" pitchFamily="34" charset="0"/>
                </a:rPr>
                <a:t>Nein</a:t>
              </a:r>
              <a:endParaRPr lang="it-CH" sz="1600" dirty="0">
                <a:solidFill>
                  <a:srgbClr val="00B050"/>
                </a:solidFill>
                <a:latin typeface="Arial" panose="020B0604020202020204" pitchFamily="34" charset="0"/>
                <a:cs typeface="Arial" panose="020B0604020202020204" pitchFamily="34" charset="0"/>
              </a:endParaRPr>
            </a:p>
          </p:txBody>
        </p:sp>
        <p:sp>
          <p:nvSpPr>
            <p:cNvPr id="18" name="Textfeld 17"/>
            <p:cNvSpPr txBox="1"/>
            <p:nvPr/>
          </p:nvSpPr>
          <p:spPr>
            <a:xfrm>
              <a:off x="5855128" y="5304950"/>
              <a:ext cx="730658"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19" name="Textfeld 18"/>
            <p:cNvSpPr txBox="1"/>
            <p:nvPr/>
          </p:nvSpPr>
          <p:spPr>
            <a:xfrm>
              <a:off x="5873673" y="1839401"/>
              <a:ext cx="642543"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0" name="Textfeld 19"/>
            <p:cNvSpPr txBox="1"/>
            <p:nvPr/>
          </p:nvSpPr>
          <p:spPr>
            <a:xfrm>
              <a:off x="5861578" y="6083320"/>
              <a:ext cx="709218"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1" name="Textfeld 20"/>
            <p:cNvSpPr txBox="1"/>
            <p:nvPr/>
          </p:nvSpPr>
          <p:spPr>
            <a:xfrm>
              <a:off x="5853510" y="4551148"/>
              <a:ext cx="667808"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2" name="Textfeld 21"/>
            <p:cNvSpPr txBox="1"/>
            <p:nvPr/>
          </p:nvSpPr>
          <p:spPr>
            <a:xfrm>
              <a:off x="5868144" y="4906465"/>
              <a:ext cx="494297"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smtClean="0"/>
                <a:t>Ja</a:t>
              </a:r>
              <a:endParaRPr lang="it-CH" dirty="0"/>
            </a:p>
          </p:txBody>
        </p:sp>
        <p:sp>
          <p:nvSpPr>
            <p:cNvPr id="23" name="Textfeld 22"/>
            <p:cNvSpPr txBox="1"/>
            <p:nvPr/>
          </p:nvSpPr>
          <p:spPr>
            <a:xfrm>
              <a:off x="5861182" y="3768135"/>
              <a:ext cx="642543"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4" name="Textfeld 23"/>
            <p:cNvSpPr txBox="1"/>
            <p:nvPr/>
          </p:nvSpPr>
          <p:spPr>
            <a:xfrm>
              <a:off x="5848690" y="3373394"/>
              <a:ext cx="642543"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5" name="Textfeld 24"/>
            <p:cNvSpPr txBox="1"/>
            <p:nvPr/>
          </p:nvSpPr>
          <p:spPr>
            <a:xfrm>
              <a:off x="5861551" y="484666"/>
              <a:ext cx="3282449" cy="338554"/>
            </a:xfrm>
            <a:prstGeom prst="rect">
              <a:avLst/>
            </a:prstGeom>
            <a:noFill/>
          </p:spPr>
          <p:txBody>
            <a:bodyPr wrap="square" rtlCol="0">
              <a:spAutoFit/>
            </a:bodyPr>
            <a:lstStyle/>
            <a:p>
              <a:r>
                <a:rPr lang="de-CH" sz="1600" dirty="0" smtClean="0">
                  <a:solidFill>
                    <a:srgbClr val="FF0000"/>
                  </a:solidFill>
                  <a:latin typeface="Arial" panose="020B0604020202020204" pitchFamily="34" charset="0"/>
                  <a:cs typeface="Arial" panose="020B0604020202020204" pitchFamily="34" charset="0"/>
                </a:rPr>
                <a:t>Ja, aber Kompetenz vom Kanton</a:t>
              </a:r>
              <a:endParaRPr lang="it-CH" sz="1600" dirty="0">
                <a:solidFill>
                  <a:srgbClr val="FF0000"/>
                </a:solidFill>
                <a:latin typeface="Arial" panose="020B0604020202020204" pitchFamily="34" charset="0"/>
                <a:cs typeface="Arial" panose="020B0604020202020204" pitchFamily="34" charset="0"/>
              </a:endParaRPr>
            </a:p>
          </p:txBody>
        </p:sp>
      </p:grpSp>
      <p:grpSp>
        <p:nvGrpSpPr>
          <p:cNvPr id="73" name="Gruppieren 72"/>
          <p:cNvGrpSpPr/>
          <p:nvPr/>
        </p:nvGrpSpPr>
        <p:grpSpPr>
          <a:xfrm>
            <a:off x="2522426" y="2715248"/>
            <a:ext cx="6621574" cy="4142752"/>
            <a:chOff x="-2124744" y="-449279"/>
            <a:chExt cx="5757927" cy="4070418"/>
          </a:xfrm>
        </p:grpSpPr>
        <p:pic>
          <p:nvPicPr>
            <p:cNvPr id="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744" y="-449279"/>
              <a:ext cx="5757927" cy="4070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Rechteck 74"/>
            <p:cNvSpPr/>
            <p:nvPr/>
          </p:nvSpPr>
          <p:spPr>
            <a:xfrm>
              <a:off x="611560" y="3070267"/>
              <a:ext cx="2952328" cy="288894"/>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grpSp>
      <p:sp>
        <p:nvSpPr>
          <p:cNvPr id="76" name="Pfeil nach unten 75"/>
          <p:cNvSpPr/>
          <p:nvPr/>
        </p:nvSpPr>
        <p:spPr>
          <a:xfrm rot="20283445">
            <a:off x="5155226" y="2275115"/>
            <a:ext cx="395826" cy="4178627"/>
          </a:xfrm>
          <a:prstGeom prst="downArrow">
            <a:avLst>
              <a:gd name="adj1" fmla="val 26705"/>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7" name="Foliennummernplatzhalter 6"/>
          <p:cNvSpPr>
            <a:spLocks noGrp="1"/>
          </p:cNvSpPr>
          <p:nvPr>
            <p:ph type="sldNum" sz="quarter" idx="12"/>
          </p:nvPr>
        </p:nvSpPr>
        <p:spPr/>
        <p:txBody>
          <a:bodyPr/>
          <a:lstStyle/>
          <a:p>
            <a:fld id="{910800AF-04BA-4E91-9AE2-6A7CB6ABBA05}" type="slidenum">
              <a:rPr lang="it-CH" smtClean="0"/>
              <a:t>4</a:t>
            </a:fld>
            <a:endParaRPr lang="it-CH"/>
          </a:p>
        </p:txBody>
      </p:sp>
    </p:spTree>
    <p:extLst>
      <p:ext uri="{BB962C8B-B14F-4D97-AF65-F5344CB8AC3E}">
        <p14:creationId xmlns:p14="http://schemas.microsoft.com/office/powerpoint/2010/main" val="282692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3532948" y="-5618"/>
            <a:ext cx="5624083" cy="3204091"/>
            <a:chOff x="-1980728" y="1771348"/>
            <a:chExt cx="5624083" cy="3204091"/>
          </a:xfrm>
        </p:grpSpPr>
        <p:pic>
          <p:nvPicPr>
            <p:cNvPr id="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728" y="1771348"/>
              <a:ext cx="5624083" cy="320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418570" y="3377346"/>
              <a:ext cx="4563157" cy="369332"/>
            </a:xfrm>
            <a:prstGeom prst="rect">
              <a:avLst/>
            </a:prstGeom>
            <a:solidFill>
              <a:schemeClr val="bg1"/>
            </a:solidFill>
          </p:spPr>
          <p:txBody>
            <a:bodyPr wrap="square" rtlCol="0">
              <a:spAutoFit/>
            </a:bodyPr>
            <a:lstStyle/>
            <a:p>
              <a:r>
                <a:rPr lang="de-CH" sz="900" dirty="0" smtClean="0">
                  <a:latin typeface="Arial" panose="020B0604020202020204" pitchFamily="34" charset="0"/>
                  <a:cs typeface="Arial" panose="020B0604020202020204" pitchFamily="34" charset="0"/>
                </a:rPr>
                <a:t>3. Hiermit bestätigt der Mitarbeiter, dass die Reisezeit in der Arbeitszeit                 enthalten ist.</a:t>
              </a:r>
              <a:endParaRPr lang="de-CH" sz="900" dirty="0">
                <a:latin typeface="Arial" panose="020B0604020202020204" pitchFamily="34" charset="0"/>
                <a:cs typeface="Arial" panose="020B0604020202020204" pitchFamily="34" charset="0"/>
              </a:endParaRPr>
            </a:p>
          </p:txBody>
        </p:sp>
      </p:grpSp>
      <p:grpSp>
        <p:nvGrpSpPr>
          <p:cNvPr id="3" name="Gruppieren 2"/>
          <p:cNvGrpSpPr/>
          <p:nvPr/>
        </p:nvGrpSpPr>
        <p:grpSpPr>
          <a:xfrm>
            <a:off x="0" y="-6"/>
            <a:ext cx="9144000" cy="6858005"/>
            <a:chOff x="0" y="-6"/>
            <a:chExt cx="9144000" cy="6858005"/>
          </a:xfrm>
        </p:grpSpPr>
        <p:graphicFrame>
          <p:nvGraphicFramePr>
            <p:cNvPr id="4" name="Inhaltsplatzhalter 3"/>
            <p:cNvGraphicFramePr>
              <a:graphicFrameLocks/>
            </p:cNvGraphicFramePr>
            <p:nvPr>
              <p:extLst>
                <p:ext uri="{D42A27DB-BD31-4B8C-83A1-F6EECF244321}">
                  <p14:modId xmlns:p14="http://schemas.microsoft.com/office/powerpoint/2010/main" val="3304292264"/>
                </p:ext>
              </p:extLst>
            </p:nvPr>
          </p:nvGraphicFramePr>
          <p:xfrm>
            <a:off x="0" y="-6"/>
            <a:ext cx="9144000" cy="6858005"/>
          </p:xfrm>
          <a:graphic>
            <a:graphicData uri="http://schemas.openxmlformats.org/drawingml/2006/table">
              <a:tbl>
                <a:tblPr firstRow="1" bandRow="1">
                  <a:tableStyleId>{5C22544A-7EE6-4342-B048-85BDC9FD1C3A}</a:tableStyleId>
                </a:tblPr>
                <a:tblGrid>
                  <a:gridCol w="5836724"/>
                  <a:gridCol w="3307276"/>
                </a:tblGrid>
                <a:tr h="444866">
                  <a:tc>
                    <a:txBody>
                      <a:bodyPr/>
                      <a:lstStyle/>
                      <a:p>
                        <a:r>
                          <a:rPr lang="de-CH" sz="2000" dirty="0" smtClean="0"/>
                          <a:t>Mögliche Knackpunkte</a:t>
                        </a:r>
                        <a:endParaRPr lang="it-CH" sz="2000" dirty="0"/>
                      </a:p>
                    </a:txBody>
                    <a:tcPr/>
                  </a:tc>
                  <a:tc>
                    <a:txBody>
                      <a:bodyPr/>
                      <a:lstStyle/>
                      <a:p>
                        <a:r>
                          <a:rPr lang="de-CH" sz="2000" dirty="0" smtClean="0"/>
                          <a:t>Knackpunkte im Fallbeispiel</a:t>
                        </a:r>
                        <a:endParaRPr lang="it-CH" sz="2000" dirty="0"/>
                      </a:p>
                    </a:txBody>
                    <a:tcPr/>
                  </a:tc>
                </a:tr>
                <a:tr h="386132">
                  <a:tc>
                    <a:txBody>
                      <a:bodyPr/>
                      <a:lstStyle/>
                      <a:p>
                        <a:r>
                          <a:rPr lang="de-CH" sz="1400" dirty="0" smtClean="0">
                            <a:latin typeface="Arial" panose="020B0604020202020204" pitchFamily="34" charset="0"/>
                            <a:cs typeface="Arial" panose="020B0604020202020204" pitchFamily="34" charset="0"/>
                          </a:rPr>
                          <a:t>Missachtung der Voranmeldefrist</a:t>
                        </a:r>
                      </a:p>
                    </a:txBody>
                    <a:tcPr/>
                  </a:tc>
                  <a:tc>
                    <a:txBody>
                      <a:bodyPr/>
                      <a:lstStyle/>
                      <a:p>
                        <a:endParaRPr lang="de-CH" sz="1600" dirty="0" smtClean="0">
                          <a:solidFill>
                            <a:srgbClr val="FF0000"/>
                          </a:solidFill>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GAV Unterstellung</a:t>
                        </a:r>
                      </a:p>
                    </a:txBody>
                    <a:tcPr/>
                  </a:tc>
                  <a:tc>
                    <a:txBody>
                      <a:bodyPr/>
                      <a:lstStyle/>
                      <a:p>
                        <a:endParaRPr lang="de-CH" sz="1600" dirty="0" smtClean="0">
                          <a:solidFill>
                            <a:srgbClr val="FF0000"/>
                          </a:solidFill>
                          <a:latin typeface="Arial" panose="020B0604020202020204" pitchFamily="34" charset="0"/>
                          <a:cs typeface="Arial" panose="020B0604020202020204" pitchFamily="34" charset="0"/>
                        </a:endParaRPr>
                      </a:p>
                    </a:txBody>
                    <a:tcPr/>
                  </a:tc>
                </a:tr>
                <a:tr h="588907">
                  <a:tc>
                    <a:txBody>
                      <a:bodyPr/>
                      <a:lstStyle/>
                      <a:p>
                        <a:r>
                          <a:rPr lang="de-CH" sz="1400" dirty="0" smtClean="0">
                            <a:latin typeface="Arial" panose="020B0604020202020204" pitchFamily="34" charset="0"/>
                            <a:cs typeface="Arial" panose="020B0604020202020204" pitchFamily="34" charset="0"/>
                          </a:rPr>
                          <a:t>Funktion</a:t>
                        </a:r>
                        <a:r>
                          <a:rPr lang="de-CH" sz="1400" baseline="0" dirty="0" smtClean="0">
                            <a:latin typeface="Arial" panose="020B0604020202020204" pitchFamily="34" charset="0"/>
                            <a:cs typeface="Arial" panose="020B0604020202020204" pitchFamily="34" charset="0"/>
                          </a:rPr>
                          <a:t> des Mitarbeiters (z.B. gelernter Beruf, Funktion auf der Baustelle)</a:t>
                        </a:r>
                        <a:endParaRPr lang="de-CH" sz="1400" dirty="0" smtClean="0">
                          <a:latin typeface="Arial" panose="020B0604020202020204" pitchFamily="34" charset="0"/>
                          <a:cs typeface="Arial" panose="020B0604020202020204" pitchFamily="34" charset="0"/>
                        </a:endParaRPr>
                      </a:p>
                    </a:txBody>
                    <a:tcPr/>
                  </a:tc>
                  <a:tc>
                    <a:txBody>
                      <a:bodyPr/>
                      <a:lstStyle/>
                      <a:p>
                        <a:endParaRPr lang="de-CH" sz="1600" dirty="0" smtClean="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Erfahrung</a:t>
                        </a:r>
                        <a:r>
                          <a:rPr lang="de-CH" sz="1400" baseline="0" dirty="0" smtClean="0">
                            <a:latin typeface="Arial" panose="020B0604020202020204" pitchFamily="34" charset="0"/>
                            <a:cs typeface="Arial" panose="020B0604020202020204" pitchFamily="34" charset="0"/>
                          </a:rPr>
                          <a:t> (z.B. Lehrabschluss, Erfahrungsjahre in Funktion)</a:t>
                        </a:r>
                        <a:endParaRPr lang="de-CH" sz="1400" dirty="0" smtClean="0">
                          <a:latin typeface="Arial" panose="020B0604020202020204" pitchFamily="34" charset="0"/>
                          <a:cs typeface="Arial" panose="020B0604020202020204" pitchFamily="34" charset="0"/>
                        </a:endParaRPr>
                      </a:p>
                    </a:txBody>
                    <a:tcPr/>
                  </a:tc>
                  <a:tc>
                    <a:txBody>
                      <a:bodyPr/>
                      <a:lstStyle/>
                      <a:p>
                        <a:endParaRPr lang="de-CH" sz="1600" dirty="0" smtClean="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Stundenlohn bzw.</a:t>
                        </a:r>
                        <a:r>
                          <a:rPr lang="de-CH" sz="1400" baseline="0" dirty="0" smtClean="0">
                            <a:latin typeface="Arial" panose="020B0604020202020204" pitchFamily="34" charset="0"/>
                            <a:cs typeface="Arial" panose="020B0604020202020204" pitchFamily="34" charset="0"/>
                          </a:rPr>
                          <a:t> Lohnabrechnung richtig interpretieren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Spesen nicht / teilweise</a:t>
                        </a:r>
                        <a:r>
                          <a:rPr lang="de-CH" sz="1400" baseline="0" dirty="0" smtClean="0">
                            <a:latin typeface="Arial" panose="020B0604020202020204" pitchFamily="34" charset="0"/>
                            <a:cs typeface="Arial" panose="020B0604020202020204" pitchFamily="34" charset="0"/>
                          </a:rPr>
                          <a:t> </a:t>
                        </a:r>
                        <a:r>
                          <a:rPr lang="de-CH" sz="1400" dirty="0" smtClean="0">
                            <a:latin typeface="Arial" panose="020B0604020202020204" pitchFamily="34" charset="0"/>
                            <a:cs typeface="Arial" panose="020B0604020202020204" pitchFamily="34" charset="0"/>
                          </a:rPr>
                          <a:t>belegt</a:t>
                        </a: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Ferienzuschlag</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Feiertagszuschlag</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13. Monatslohn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Mehr</a:t>
                        </a:r>
                        <a:r>
                          <a:rPr lang="de-CH" sz="1400" baseline="0" dirty="0" smtClean="0">
                            <a:latin typeface="Arial" panose="020B0604020202020204" pitchFamily="34" charset="0"/>
                            <a:cs typeface="Arial" panose="020B0604020202020204" pitchFamily="34" charset="0"/>
                          </a:rPr>
                          <a:t> AN gemeldet, als auf Baustelle angetroffen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err="1" smtClean="0">
                            <a:latin typeface="Arial" panose="020B0604020202020204" pitchFamily="34" charset="0"/>
                            <a:cs typeface="Arial" panose="020B0604020202020204" pitchFamily="34" charset="0"/>
                          </a:rPr>
                          <a:t>Zemis</a:t>
                        </a:r>
                        <a:r>
                          <a:rPr lang="de-CH" sz="1400" baseline="0" dirty="0" err="1" smtClean="0">
                            <a:latin typeface="Arial" panose="020B0604020202020204" pitchFamily="34" charset="0"/>
                            <a:cs typeface="Arial" panose="020B0604020202020204" pitchFamily="34" charset="0"/>
                          </a:rPr>
                          <a:t>meldung</a:t>
                        </a:r>
                        <a:r>
                          <a:rPr lang="de-CH" sz="1400" baseline="0" dirty="0" smtClean="0">
                            <a:latin typeface="Arial" panose="020B0604020202020204" pitchFamily="34" charset="0"/>
                            <a:cs typeface="Arial" panose="020B0604020202020204" pitchFamily="34" charset="0"/>
                          </a:rPr>
                          <a:t> stimmt nicht mit Arbeitszeitrapport überein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latin typeface="Arial" panose="020B0604020202020204" pitchFamily="34" charset="0"/>
                            <a:cs typeface="Arial" panose="020B0604020202020204" pitchFamily="34" charset="0"/>
                          </a:rPr>
                          <a:t>Überzeit</a:t>
                        </a:r>
                        <a:endParaRPr lang="it-CH" sz="1400" dirty="0" smtClean="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latin typeface="Arial" panose="020B0604020202020204" pitchFamily="34" charset="0"/>
                            <a:cs typeface="Arial" panose="020B0604020202020204" pitchFamily="34" charset="0"/>
                          </a:rPr>
                          <a:t>Vorgabezeit</a:t>
                        </a:r>
                        <a:endParaRPr lang="it-CH" sz="1400" dirty="0" smtClean="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Fahrzeit nicht belegt</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Aussagen von Mitarbeitern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418384">
                  <a:tc>
                    <a:txBody>
                      <a:bodyPr/>
                      <a:lstStyle/>
                      <a:p>
                        <a:r>
                          <a:rPr lang="de-CH" sz="1400" dirty="0" smtClean="0">
                            <a:latin typeface="Arial" panose="020B0604020202020204" pitchFamily="34" charset="0"/>
                            <a:cs typeface="Arial" panose="020B0604020202020204" pitchFamily="34" charset="0"/>
                          </a:rPr>
                          <a:t>… (nicht abschliessend)</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bl>
            </a:graphicData>
          </a:graphic>
        </p:graphicFrame>
        <p:sp>
          <p:nvSpPr>
            <p:cNvPr id="9" name="Textfeld 8"/>
            <p:cNvSpPr txBox="1"/>
            <p:nvPr/>
          </p:nvSpPr>
          <p:spPr>
            <a:xfrm>
              <a:off x="5862109" y="2598054"/>
              <a:ext cx="573042"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a:t>Ja</a:t>
              </a:r>
              <a:endParaRPr lang="it-CH" dirty="0"/>
            </a:p>
          </p:txBody>
        </p:sp>
        <p:sp>
          <p:nvSpPr>
            <p:cNvPr id="10" name="Textfeld 9"/>
            <p:cNvSpPr txBox="1"/>
            <p:nvPr/>
          </p:nvSpPr>
          <p:spPr>
            <a:xfrm>
              <a:off x="5862109" y="2980098"/>
              <a:ext cx="568592"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a:t>Ja</a:t>
              </a:r>
              <a:endParaRPr lang="it-CH" dirty="0"/>
            </a:p>
          </p:txBody>
        </p:sp>
        <p:sp>
          <p:nvSpPr>
            <p:cNvPr id="13" name="Textfeld 12"/>
            <p:cNvSpPr txBox="1"/>
            <p:nvPr/>
          </p:nvSpPr>
          <p:spPr>
            <a:xfrm>
              <a:off x="5853510" y="4149080"/>
              <a:ext cx="573509"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a:t>Ja</a:t>
              </a:r>
              <a:endParaRPr lang="it-CH" dirty="0"/>
            </a:p>
          </p:txBody>
        </p:sp>
        <p:sp>
          <p:nvSpPr>
            <p:cNvPr id="14" name="Textfeld 13"/>
            <p:cNvSpPr txBox="1"/>
            <p:nvPr/>
          </p:nvSpPr>
          <p:spPr>
            <a:xfrm>
              <a:off x="5850693" y="5688042"/>
              <a:ext cx="494297"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smtClean="0"/>
                <a:t>Ja</a:t>
              </a:r>
              <a:endParaRPr lang="it-CH" dirty="0"/>
            </a:p>
          </p:txBody>
        </p:sp>
        <p:sp>
          <p:nvSpPr>
            <p:cNvPr id="15" name="Textfeld 14"/>
            <p:cNvSpPr txBox="1"/>
            <p:nvPr/>
          </p:nvSpPr>
          <p:spPr>
            <a:xfrm>
              <a:off x="5874042" y="2213532"/>
              <a:ext cx="561109" cy="338554"/>
            </a:xfrm>
            <a:prstGeom prst="rect">
              <a:avLst/>
            </a:prstGeom>
            <a:noFill/>
          </p:spPr>
          <p:txBody>
            <a:bodyPr wrap="square" rtlCol="0">
              <a:spAutoFit/>
            </a:bodyPr>
            <a:lstStyle/>
            <a:p>
              <a:r>
                <a:rPr lang="de-CH" sz="1600" dirty="0" smtClean="0">
                  <a:solidFill>
                    <a:srgbClr val="FF0000"/>
                  </a:solidFill>
                  <a:latin typeface="Arial" panose="020B0604020202020204" pitchFamily="34" charset="0"/>
                  <a:cs typeface="Arial" panose="020B0604020202020204" pitchFamily="34" charset="0"/>
                </a:rPr>
                <a:t>Ja</a:t>
              </a:r>
              <a:endParaRPr lang="it-CH" sz="1600" dirty="0">
                <a:solidFill>
                  <a:srgbClr val="FF0000"/>
                </a:solidFill>
                <a:latin typeface="Arial" panose="020B0604020202020204" pitchFamily="34" charset="0"/>
                <a:cs typeface="Arial" panose="020B0604020202020204" pitchFamily="34" charset="0"/>
              </a:endParaRPr>
            </a:p>
          </p:txBody>
        </p:sp>
        <p:sp>
          <p:nvSpPr>
            <p:cNvPr id="16" name="Textfeld 15"/>
            <p:cNvSpPr txBox="1"/>
            <p:nvPr/>
          </p:nvSpPr>
          <p:spPr>
            <a:xfrm>
              <a:off x="5853510" y="1293942"/>
              <a:ext cx="734714"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17" name="Textfeld 16"/>
            <p:cNvSpPr txBox="1"/>
            <p:nvPr/>
          </p:nvSpPr>
          <p:spPr>
            <a:xfrm>
              <a:off x="5868144" y="861397"/>
              <a:ext cx="720080" cy="338554"/>
            </a:xfrm>
            <a:prstGeom prst="rect">
              <a:avLst/>
            </a:prstGeom>
            <a:noFill/>
          </p:spPr>
          <p:txBody>
            <a:bodyPr wrap="square" rtlCol="0">
              <a:spAutoFit/>
            </a:bodyPr>
            <a:lstStyle/>
            <a:p>
              <a:r>
                <a:rPr lang="de-CH" sz="1600" dirty="0" smtClean="0">
                  <a:solidFill>
                    <a:srgbClr val="00B050"/>
                  </a:solidFill>
                  <a:latin typeface="Arial" panose="020B0604020202020204" pitchFamily="34" charset="0"/>
                  <a:cs typeface="Arial" panose="020B0604020202020204" pitchFamily="34" charset="0"/>
                </a:rPr>
                <a:t>Nein</a:t>
              </a:r>
              <a:endParaRPr lang="it-CH" sz="1600" dirty="0">
                <a:solidFill>
                  <a:srgbClr val="00B050"/>
                </a:solidFill>
                <a:latin typeface="Arial" panose="020B0604020202020204" pitchFamily="34" charset="0"/>
                <a:cs typeface="Arial" panose="020B0604020202020204" pitchFamily="34" charset="0"/>
              </a:endParaRPr>
            </a:p>
          </p:txBody>
        </p:sp>
        <p:sp>
          <p:nvSpPr>
            <p:cNvPr id="18" name="Textfeld 17"/>
            <p:cNvSpPr txBox="1"/>
            <p:nvPr/>
          </p:nvSpPr>
          <p:spPr>
            <a:xfrm>
              <a:off x="5855128" y="5304950"/>
              <a:ext cx="730658"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19" name="Textfeld 18"/>
            <p:cNvSpPr txBox="1"/>
            <p:nvPr/>
          </p:nvSpPr>
          <p:spPr>
            <a:xfrm>
              <a:off x="5873673" y="1839401"/>
              <a:ext cx="642543"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0" name="Textfeld 19"/>
            <p:cNvSpPr txBox="1"/>
            <p:nvPr/>
          </p:nvSpPr>
          <p:spPr>
            <a:xfrm>
              <a:off x="5861578" y="6083320"/>
              <a:ext cx="709218"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1" name="Textfeld 20"/>
            <p:cNvSpPr txBox="1"/>
            <p:nvPr/>
          </p:nvSpPr>
          <p:spPr>
            <a:xfrm>
              <a:off x="5853510" y="4551148"/>
              <a:ext cx="667808"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2" name="Textfeld 21"/>
            <p:cNvSpPr txBox="1"/>
            <p:nvPr/>
          </p:nvSpPr>
          <p:spPr>
            <a:xfrm>
              <a:off x="5868144" y="4906465"/>
              <a:ext cx="494297"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smtClean="0"/>
                <a:t>Ja</a:t>
              </a:r>
              <a:endParaRPr lang="it-CH" dirty="0"/>
            </a:p>
          </p:txBody>
        </p:sp>
        <p:sp>
          <p:nvSpPr>
            <p:cNvPr id="23" name="Textfeld 22"/>
            <p:cNvSpPr txBox="1"/>
            <p:nvPr/>
          </p:nvSpPr>
          <p:spPr>
            <a:xfrm>
              <a:off x="5861182" y="3768135"/>
              <a:ext cx="642543"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4" name="Textfeld 23"/>
            <p:cNvSpPr txBox="1"/>
            <p:nvPr/>
          </p:nvSpPr>
          <p:spPr>
            <a:xfrm>
              <a:off x="5848690" y="3373394"/>
              <a:ext cx="642543"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5" name="Textfeld 24"/>
            <p:cNvSpPr txBox="1"/>
            <p:nvPr/>
          </p:nvSpPr>
          <p:spPr>
            <a:xfrm>
              <a:off x="5861551" y="484666"/>
              <a:ext cx="3282449" cy="338554"/>
            </a:xfrm>
            <a:prstGeom prst="rect">
              <a:avLst/>
            </a:prstGeom>
            <a:noFill/>
          </p:spPr>
          <p:txBody>
            <a:bodyPr wrap="square" rtlCol="0">
              <a:spAutoFit/>
            </a:bodyPr>
            <a:lstStyle/>
            <a:p>
              <a:r>
                <a:rPr lang="de-CH" sz="1600" dirty="0" smtClean="0">
                  <a:solidFill>
                    <a:srgbClr val="FF0000"/>
                  </a:solidFill>
                  <a:latin typeface="Arial" panose="020B0604020202020204" pitchFamily="34" charset="0"/>
                  <a:cs typeface="Arial" panose="020B0604020202020204" pitchFamily="34" charset="0"/>
                </a:rPr>
                <a:t>Ja, aber Kompetenz vom Kanton</a:t>
              </a:r>
              <a:endParaRPr lang="it-CH" sz="1600" dirty="0">
                <a:solidFill>
                  <a:srgbClr val="FF0000"/>
                </a:solidFill>
                <a:latin typeface="Arial" panose="020B0604020202020204" pitchFamily="34" charset="0"/>
                <a:cs typeface="Arial" panose="020B0604020202020204" pitchFamily="34" charset="0"/>
              </a:endParaRPr>
            </a:p>
          </p:txBody>
        </p:sp>
      </p:grpSp>
      <p:grpSp>
        <p:nvGrpSpPr>
          <p:cNvPr id="77" name="Gruppieren 76"/>
          <p:cNvGrpSpPr/>
          <p:nvPr/>
        </p:nvGrpSpPr>
        <p:grpSpPr>
          <a:xfrm>
            <a:off x="3410586" y="-4024"/>
            <a:ext cx="5733414" cy="3202497"/>
            <a:chOff x="3410586" y="32105"/>
            <a:chExt cx="5733414" cy="3202497"/>
          </a:xfrm>
        </p:grpSpPr>
        <p:pic>
          <p:nvPicPr>
            <p:cNvPr id="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0586" y="32105"/>
              <a:ext cx="5733414" cy="3202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Rechteck 78"/>
            <p:cNvSpPr/>
            <p:nvPr/>
          </p:nvSpPr>
          <p:spPr>
            <a:xfrm>
              <a:off x="3694276" y="369942"/>
              <a:ext cx="4517564" cy="288032"/>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grpSp>
      <p:sp>
        <p:nvSpPr>
          <p:cNvPr id="80" name="Pfeil nach oben 79"/>
          <p:cNvSpPr/>
          <p:nvPr/>
        </p:nvSpPr>
        <p:spPr>
          <a:xfrm rot="1921831">
            <a:off x="3091500" y="428130"/>
            <a:ext cx="220577" cy="262657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7" name="Foliennummernplatzhalter 6"/>
          <p:cNvSpPr>
            <a:spLocks noGrp="1"/>
          </p:cNvSpPr>
          <p:nvPr>
            <p:ph type="sldNum" sz="quarter" idx="12"/>
          </p:nvPr>
        </p:nvSpPr>
        <p:spPr/>
        <p:txBody>
          <a:bodyPr/>
          <a:lstStyle/>
          <a:p>
            <a:fld id="{910800AF-04BA-4E91-9AE2-6A7CB6ABBA05}" type="slidenum">
              <a:rPr lang="it-CH" smtClean="0"/>
              <a:t>5</a:t>
            </a:fld>
            <a:endParaRPr lang="it-CH"/>
          </a:p>
        </p:txBody>
      </p:sp>
    </p:spTree>
    <p:extLst>
      <p:ext uri="{BB962C8B-B14F-4D97-AF65-F5344CB8AC3E}">
        <p14:creationId xmlns:p14="http://schemas.microsoft.com/office/powerpoint/2010/main" val="282692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3532948" y="-5618"/>
            <a:ext cx="5624083" cy="3204091"/>
            <a:chOff x="-1980728" y="1771348"/>
            <a:chExt cx="5624083" cy="3204091"/>
          </a:xfrm>
        </p:grpSpPr>
        <p:pic>
          <p:nvPicPr>
            <p:cNvPr id="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728" y="1771348"/>
              <a:ext cx="5624083" cy="320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418570" y="3377346"/>
              <a:ext cx="4563157" cy="369332"/>
            </a:xfrm>
            <a:prstGeom prst="rect">
              <a:avLst/>
            </a:prstGeom>
            <a:solidFill>
              <a:schemeClr val="bg1"/>
            </a:solidFill>
          </p:spPr>
          <p:txBody>
            <a:bodyPr wrap="square" rtlCol="0">
              <a:spAutoFit/>
            </a:bodyPr>
            <a:lstStyle/>
            <a:p>
              <a:r>
                <a:rPr lang="de-CH" sz="900" dirty="0" smtClean="0">
                  <a:latin typeface="Arial" panose="020B0604020202020204" pitchFamily="34" charset="0"/>
                  <a:cs typeface="Arial" panose="020B0604020202020204" pitchFamily="34" charset="0"/>
                </a:rPr>
                <a:t>3. Hiermit bestätigt der Mitarbeiter, dass die Reisezeit in der Arbeitszeit                 enthalten ist.</a:t>
              </a:r>
              <a:endParaRPr lang="de-CH" sz="900" dirty="0">
                <a:latin typeface="Arial" panose="020B0604020202020204" pitchFamily="34" charset="0"/>
                <a:cs typeface="Arial" panose="020B0604020202020204" pitchFamily="34" charset="0"/>
              </a:endParaRPr>
            </a:p>
          </p:txBody>
        </p:sp>
      </p:grpSp>
      <p:grpSp>
        <p:nvGrpSpPr>
          <p:cNvPr id="3" name="Gruppieren 2"/>
          <p:cNvGrpSpPr/>
          <p:nvPr/>
        </p:nvGrpSpPr>
        <p:grpSpPr>
          <a:xfrm>
            <a:off x="0" y="-6"/>
            <a:ext cx="9144000" cy="6858005"/>
            <a:chOff x="0" y="-6"/>
            <a:chExt cx="9144000" cy="6858005"/>
          </a:xfrm>
        </p:grpSpPr>
        <p:graphicFrame>
          <p:nvGraphicFramePr>
            <p:cNvPr id="4" name="Inhaltsplatzhalter 3"/>
            <p:cNvGraphicFramePr>
              <a:graphicFrameLocks/>
            </p:cNvGraphicFramePr>
            <p:nvPr>
              <p:extLst>
                <p:ext uri="{D42A27DB-BD31-4B8C-83A1-F6EECF244321}">
                  <p14:modId xmlns:p14="http://schemas.microsoft.com/office/powerpoint/2010/main" val="3347697705"/>
                </p:ext>
              </p:extLst>
            </p:nvPr>
          </p:nvGraphicFramePr>
          <p:xfrm>
            <a:off x="0" y="-6"/>
            <a:ext cx="9144000" cy="6858005"/>
          </p:xfrm>
          <a:graphic>
            <a:graphicData uri="http://schemas.openxmlformats.org/drawingml/2006/table">
              <a:tbl>
                <a:tblPr firstRow="1" bandRow="1">
                  <a:tableStyleId>{5C22544A-7EE6-4342-B048-85BDC9FD1C3A}</a:tableStyleId>
                </a:tblPr>
                <a:tblGrid>
                  <a:gridCol w="5836724"/>
                  <a:gridCol w="3307276"/>
                </a:tblGrid>
                <a:tr h="444866">
                  <a:tc>
                    <a:txBody>
                      <a:bodyPr/>
                      <a:lstStyle/>
                      <a:p>
                        <a:r>
                          <a:rPr lang="de-CH" sz="2000" dirty="0" smtClean="0"/>
                          <a:t>Mögliche Knackpunkte</a:t>
                        </a:r>
                        <a:endParaRPr lang="it-CH" sz="2000" dirty="0"/>
                      </a:p>
                    </a:txBody>
                    <a:tcPr/>
                  </a:tc>
                  <a:tc>
                    <a:txBody>
                      <a:bodyPr/>
                      <a:lstStyle/>
                      <a:p>
                        <a:r>
                          <a:rPr lang="de-CH" sz="2000" dirty="0" smtClean="0"/>
                          <a:t>Knackpunkte im Fallbeispiel</a:t>
                        </a:r>
                        <a:endParaRPr lang="it-CH" sz="2000" dirty="0"/>
                      </a:p>
                    </a:txBody>
                    <a:tcPr/>
                  </a:tc>
                </a:tr>
                <a:tr h="386132">
                  <a:tc>
                    <a:txBody>
                      <a:bodyPr/>
                      <a:lstStyle/>
                      <a:p>
                        <a:r>
                          <a:rPr lang="de-CH" sz="1400" dirty="0" smtClean="0">
                            <a:latin typeface="Arial" panose="020B0604020202020204" pitchFamily="34" charset="0"/>
                            <a:cs typeface="Arial" panose="020B0604020202020204" pitchFamily="34" charset="0"/>
                          </a:rPr>
                          <a:t>Missachtung der Voranmeldefrist</a:t>
                        </a:r>
                      </a:p>
                    </a:txBody>
                    <a:tcPr/>
                  </a:tc>
                  <a:tc>
                    <a:txBody>
                      <a:bodyPr/>
                      <a:lstStyle/>
                      <a:p>
                        <a:endParaRPr lang="de-CH" sz="1600" dirty="0" smtClean="0">
                          <a:solidFill>
                            <a:srgbClr val="FF0000"/>
                          </a:solidFill>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GAV Unterstellung</a:t>
                        </a:r>
                      </a:p>
                    </a:txBody>
                    <a:tcPr/>
                  </a:tc>
                  <a:tc>
                    <a:txBody>
                      <a:bodyPr/>
                      <a:lstStyle/>
                      <a:p>
                        <a:endParaRPr lang="de-CH" sz="1600" dirty="0" smtClean="0">
                          <a:solidFill>
                            <a:srgbClr val="FF0000"/>
                          </a:solidFill>
                          <a:latin typeface="Arial" panose="020B0604020202020204" pitchFamily="34" charset="0"/>
                          <a:cs typeface="Arial" panose="020B0604020202020204" pitchFamily="34" charset="0"/>
                        </a:endParaRPr>
                      </a:p>
                    </a:txBody>
                    <a:tcPr/>
                  </a:tc>
                </a:tr>
                <a:tr h="588907">
                  <a:tc>
                    <a:txBody>
                      <a:bodyPr/>
                      <a:lstStyle/>
                      <a:p>
                        <a:r>
                          <a:rPr lang="de-CH" sz="1400" dirty="0" smtClean="0">
                            <a:latin typeface="Arial" panose="020B0604020202020204" pitchFamily="34" charset="0"/>
                            <a:cs typeface="Arial" panose="020B0604020202020204" pitchFamily="34" charset="0"/>
                          </a:rPr>
                          <a:t>Funktion</a:t>
                        </a:r>
                        <a:r>
                          <a:rPr lang="de-CH" sz="1400" baseline="0" dirty="0" smtClean="0">
                            <a:latin typeface="Arial" panose="020B0604020202020204" pitchFamily="34" charset="0"/>
                            <a:cs typeface="Arial" panose="020B0604020202020204" pitchFamily="34" charset="0"/>
                          </a:rPr>
                          <a:t> des Mitarbeiters (z.B. gelernter Beruf, Funktion auf der Baustelle)</a:t>
                        </a:r>
                        <a:endParaRPr lang="de-CH" sz="1400" dirty="0" smtClean="0">
                          <a:latin typeface="Arial" panose="020B0604020202020204" pitchFamily="34" charset="0"/>
                          <a:cs typeface="Arial" panose="020B0604020202020204" pitchFamily="34" charset="0"/>
                        </a:endParaRPr>
                      </a:p>
                    </a:txBody>
                    <a:tcPr/>
                  </a:tc>
                  <a:tc>
                    <a:txBody>
                      <a:bodyPr/>
                      <a:lstStyle/>
                      <a:p>
                        <a:endParaRPr lang="de-CH" sz="1600" dirty="0" smtClean="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Erfahrung</a:t>
                        </a:r>
                        <a:r>
                          <a:rPr lang="de-CH" sz="1400" baseline="0" dirty="0" smtClean="0">
                            <a:latin typeface="Arial" panose="020B0604020202020204" pitchFamily="34" charset="0"/>
                            <a:cs typeface="Arial" panose="020B0604020202020204" pitchFamily="34" charset="0"/>
                          </a:rPr>
                          <a:t> (z.B. Lehrabschluss, Erfahrungsjahre in Funktion)</a:t>
                        </a:r>
                        <a:endParaRPr lang="de-CH" sz="1400" dirty="0" smtClean="0">
                          <a:latin typeface="Arial" panose="020B0604020202020204" pitchFamily="34" charset="0"/>
                          <a:cs typeface="Arial" panose="020B0604020202020204" pitchFamily="34" charset="0"/>
                        </a:endParaRPr>
                      </a:p>
                    </a:txBody>
                    <a:tcPr/>
                  </a:tc>
                  <a:tc>
                    <a:txBody>
                      <a:bodyPr/>
                      <a:lstStyle/>
                      <a:p>
                        <a:endParaRPr lang="de-CH" sz="1600" dirty="0" smtClean="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Stundenlohn bzw.</a:t>
                        </a:r>
                        <a:r>
                          <a:rPr lang="de-CH" sz="1400" baseline="0" dirty="0" smtClean="0">
                            <a:latin typeface="Arial" panose="020B0604020202020204" pitchFamily="34" charset="0"/>
                            <a:cs typeface="Arial" panose="020B0604020202020204" pitchFamily="34" charset="0"/>
                          </a:rPr>
                          <a:t> Lohnabrechnung richtig interpretieren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Spesen nicht / teilweise</a:t>
                        </a:r>
                        <a:r>
                          <a:rPr lang="de-CH" sz="1400" baseline="0" dirty="0" smtClean="0">
                            <a:latin typeface="Arial" panose="020B0604020202020204" pitchFamily="34" charset="0"/>
                            <a:cs typeface="Arial" panose="020B0604020202020204" pitchFamily="34" charset="0"/>
                          </a:rPr>
                          <a:t> </a:t>
                        </a:r>
                        <a:r>
                          <a:rPr lang="de-CH" sz="1400" dirty="0" smtClean="0">
                            <a:latin typeface="Arial" panose="020B0604020202020204" pitchFamily="34" charset="0"/>
                            <a:cs typeface="Arial" panose="020B0604020202020204" pitchFamily="34" charset="0"/>
                          </a:rPr>
                          <a:t>belegt</a:t>
                        </a: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Ferienzuschlag</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Feiertagszuschlag</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13. Monatslohn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Mehr</a:t>
                        </a:r>
                        <a:r>
                          <a:rPr lang="de-CH" sz="1400" baseline="0" dirty="0" smtClean="0">
                            <a:latin typeface="Arial" panose="020B0604020202020204" pitchFamily="34" charset="0"/>
                            <a:cs typeface="Arial" panose="020B0604020202020204" pitchFamily="34" charset="0"/>
                          </a:rPr>
                          <a:t> AN gemeldet, als auf Baustelle angetroffen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err="1" smtClean="0">
                            <a:latin typeface="Arial" panose="020B0604020202020204" pitchFamily="34" charset="0"/>
                            <a:cs typeface="Arial" panose="020B0604020202020204" pitchFamily="34" charset="0"/>
                          </a:rPr>
                          <a:t>Zemis</a:t>
                        </a:r>
                        <a:r>
                          <a:rPr lang="de-CH" sz="1400" baseline="0" dirty="0" err="1" smtClean="0">
                            <a:latin typeface="Arial" panose="020B0604020202020204" pitchFamily="34" charset="0"/>
                            <a:cs typeface="Arial" panose="020B0604020202020204" pitchFamily="34" charset="0"/>
                          </a:rPr>
                          <a:t>meldung</a:t>
                        </a:r>
                        <a:r>
                          <a:rPr lang="de-CH" sz="1400" baseline="0" dirty="0" smtClean="0">
                            <a:latin typeface="Arial" panose="020B0604020202020204" pitchFamily="34" charset="0"/>
                            <a:cs typeface="Arial" panose="020B0604020202020204" pitchFamily="34" charset="0"/>
                          </a:rPr>
                          <a:t> stimmt nicht mit Arbeitszeitrapport überein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latin typeface="Arial" panose="020B0604020202020204" pitchFamily="34" charset="0"/>
                            <a:cs typeface="Arial" panose="020B0604020202020204" pitchFamily="34" charset="0"/>
                          </a:rPr>
                          <a:t>Überzeit</a:t>
                        </a:r>
                        <a:endParaRPr lang="it-CH" sz="1400" dirty="0" smtClean="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latin typeface="Arial" panose="020B0604020202020204" pitchFamily="34" charset="0"/>
                            <a:cs typeface="Arial" panose="020B0604020202020204" pitchFamily="34" charset="0"/>
                          </a:rPr>
                          <a:t>Vorgabezeit</a:t>
                        </a:r>
                        <a:endParaRPr lang="it-CH" sz="1400" dirty="0" smtClean="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Fahrzeit nicht belegt</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Aussagen von Mitarbeitern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418384">
                  <a:tc>
                    <a:txBody>
                      <a:bodyPr/>
                      <a:lstStyle/>
                      <a:p>
                        <a:r>
                          <a:rPr lang="de-CH" sz="1400" dirty="0" smtClean="0">
                            <a:latin typeface="Arial" panose="020B0604020202020204" pitchFamily="34" charset="0"/>
                            <a:cs typeface="Arial" panose="020B0604020202020204" pitchFamily="34" charset="0"/>
                          </a:rPr>
                          <a:t>… (nicht abschliessend)</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bl>
            </a:graphicData>
          </a:graphic>
        </p:graphicFrame>
        <p:sp>
          <p:nvSpPr>
            <p:cNvPr id="9" name="Textfeld 8"/>
            <p:cNvSpPr txBox="1"/>
            <p:nvPr/>
          </p:nvSpPr>
          <p:spPr>
            <a:xfrm>
              <a:off x="5862109" y="2598054"/>
              <a:ext cx="573042"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a:t>Ja</a:t>
              </a:r>
              <a:endParaRPr lang="it-CH" dirty="0"/>
            </a:p>
          </p:txBody>
        </p:sp>
        <p:sp>
          <p:nvSpPr>
            <p:cNvPr id="10" name="Textfeld 9"/>
            <p:cNvSpPr txBox="1"/>
            <p:nvPr/>
          </p:nvSpPr>
          <p:spPr>
            <a:xfrm>
              <a:off x="5862109" y="2980098"/>
              <a:ext cx="568592"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a:t>Ja</a:t>
              </a:r>
              <a:endParaRPr lang="it-CH" dirty="0"/>
            </a:p>
          </p:txBody>
        </p:sp>
        <p:sp>
          <p:nvSpPr>
            <p:cNvPr id="13" name="Textfeld 12"/>
            <p:cNvSpPr txBox="1"/>
            <p:nvPr/>
          </p:nvSpPr>
          <p:spPr>
            <a:xfrm>
              <a:off x="5853510" y="4149080"/>
              <a:ext cx="573509"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a:t>Ja</a:t>
              </a:r>
              <a:endParaRPr lang="it-CH" dirty="0"/>
            </a:p>
          </p:txBody>
        </p:sp>
        <p:sp>
          <p:nvSpPr>
            <p:cNvPr id="14" name="Textfeld 13"/>
            <p:cNvSpPr txBox="1"/>
            <p:nvPr/>
          </p:nvSpPr>
          <p:spPr>
            <a:xfrm>
              <a:off x="5850693" y="5688042"/>
              <a:ext cx="494297"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smtClean="0"/>
                <a:t>Ja</a:t>
              </a:r>
              <a:endParaRPr lang="it-CH" dirty="0"/>
            </a:p>
          </p:txBody>
        </p:sp>
        <p:sp>
          <p:nvSpPr>
            <p:cNvPr id="15" name="Textfeld 14"/>
            <p:cNvSpPr txBox="1"/>
            <p:nvPr/>
          </p:nvSpPr>
          <p:spPr>
            <a:xfrm>
              <a:off x="5874042" y="2213532"/>
              <a:ext cx="561109" cy="338554"/>
            </a:xfrm>
            <a:prstGeom prst="rect">
              <a:avLst/>
            </a:prstGeom>
            <a:noFill/>
          </p:spPr>
          <p:txBody>
            <a:bodyPr wrap="square" rtlCol="0">
              <a:spAutoFit/>
            </a:bodyPr>
            <a:lstStyle/>
            <a:p>
              <a:r>
                <a:rPr lang="de-CH" sz="1600" dirty="0" smtClean="0">
                  <a:solidFill>
                    <a:srgbClr val="FF0000"/>
                  </a:solidFill>
                  <a:latin typeface="Arial" panose="020B0604020202020204" pitchFamily="34" charset="0"/>
                  <a:cs typeface="Arial" panose="020B0604020202020204" pitchFamily="34" charset="0"/>
                </a:rPr>
                <a:t>Ja</a:t>
              </a:r>
              <a:endParaRPr lang="it-CH" sz="1600" dirty="0">
                <a:solidFill>
                  <a:srgbClr val="FF0000"/>
                </a:solidFill>
                <a:latin typeface="Arial" panose="020B0604020202020204" pitchFamily="34" charset="0"/>
                <a:cs typeface="Arial" panose="020B0604020202020204" pitchFamily="34" charset="0"/>
              </a:endParaRPr>
            </a:p>
          </p:txBody>
        </p:sp>
        <p:sp>
          <p:nvSpPr>
            <p:cNvPr id="16" name="Textfeld 15"/>
            <p:cNvSpPr txBox="1"/>
            <p:nvPr/>
          </p:nvSpPr>
          <p:spPr>
            <a:xfrm>
              <a:off x="5853510" y="1293942"/>
              <a:ext cx="734714"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17" name="Textfeld 16"/>
            <p:cNvSpPr txBox="1"/>
            <p:nvPr/>
          </p:nvSpPr>
          <p:spPr>
            <a:xfrm>
              <a:off x="5868144" y="861397"/>
              <a:ext cx="720080" cy="338554"/>
            </a:xfrm>
            <a:prstGeom prst="rect">
              <a:avLst/>
            </a:prstGeom>
            <a:noFill/>
          </p:spPr>
          <p:txBody>
            <a:bodyPr wrap="square" rtlCol="0">
              <a:spAutoFit/>
            </a:bodyPr>
            <a:lstStyle/>
            <a:p>
              <a:r>
                <a:rPr lang="de-CH" sz="1600" dirty="0" smtClean="0">
                  <a:solidFill>
                    <a:srgbClr val="00B050"/>
                  </a:solidFill>
                  <a:latin typeface="Arial" panose="020B0604020202020204" pitchFamily="34" charset="0"/>
                  <a:cs typeface="Arial" panose="020B0604020202020204" pitchFamily="34" charset="0"/>
                </a:rPr>
                <a:t>Nein</a:t>
              </a:r>
              <a:endParaRPr lang="it-CH" sz="1600" dirty="0">
                <a:solidFill>
                  <a:srgbClr val="00B050"/>
                </a:solidFill>
                <a:latin typeface="Arial" panose="020B0604020202020204" pitchFamily="34" charset="0"/>
                <a:cs typeface="Arial" panose="020B0604020202020204" pitchFamily="34" charset="0"/>
              </a:endParaRPr>
            </a:p>
          </p:txBody>
        </p:sp>
        <p:sp>
          <p:nvSpPr>
            <p:cNvPr id="18" name="Textfeld 17"/>
            <p:cNvSpPr txBox="1"/>
            <p:nvPr/>
          </p:nvSpPr>
          <p:spPr>
            <a:xfrm>
              <a:off x="5855128" y="5304950"/>
              <a:ext cx="730658"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19" name="Textfeld 18"/>
            <p:cNvSpPr txBox="1"/>
            <p:nvPr/>
          </p:nvSpPr>
          <p:spPr>
            <a:xfrm>
              <a:off x="5873673" y="1839401"/>
              <a:ext cx="642543"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0" name="Textfeld 19"/>
            <p:cNvSpPr txBox="1"/>
            <p:nvPr/>
          </p:nvSpPr>
          <p:spPr>
            <a:xfrm>
              <a:off x="5861578" y="6083320"/>
              <a:ext cx="709218"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1" name="Textfeld 20"/>
            <p:cNvSpPr txBox="1"/>
            <p:nvPr/>
          </p:nvSpPr>
          <p:spPr>
            <a:xfrm>
              <a:off x="5853510" y="4551148"/>
              <a:ext cx="667808"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2" name="Textfeld 21"/>
            <p:cNvSpPr txBox="1"/>
            <p:nvPr/>
          </p:nvSpPr>
          <p:spPr>
            <a:xfrm>
              <a:off x="5868144" y="4906465"/>
              <a:ext cx="494297"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smtClean="0"/>
                <a:t>Ja</a:t>
              </a:r>
              <a:endParaRPr lang="it-CH" dirty="0"/>
            </a:p>
          </p:txBody>
        </p:sp>
        <p:sp>
          <p:nvSpPr>
            <p:cNvPr id="23" name="Textfeld 22"/>
            <p:cNvSpPr txBox="1"/>
            <p:nvPr/>
          </p:nvSpPr>
          <p:spPr>
            <a:xfrm>
              <a:off x="5861182" y="3768135"/>
              <a:ext cx="642543"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4" name="Textfeld 23"/>
            <p:cNvSpPr txBox="1"/>
            <p:nvPr/>
          </p:nvSpPr>
          <p:spPr>
            <a:xfrm>
              <a:off x="5848690" y="3373394"/>
              <a:ext cx="642543"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5" name="Textfeld 24"/>
            <p:cNvSpPr txBox="1"/>
            <p:nvPr/>
          </p:nvSpPr>
          <p:spPr>
            <a:xfrm>
              <a:off x="5861551" y="484666"/>
              <a:ext cx="3282449" cy="338554"/>
            </a:xfrm>
            <a:prstGeom prst="rect">
              <a:avLst/>
            </a:prstGeom>
            <a:noFill/>
          </p:spPr>
          <p:txBody>
            <a:bodyPr wrap="square" rtlCol="0">
              <a:spAutoFit/>
            </a:bodyPr>
            <a:lstStyle/>
            <a:p>
              <a:r>
                <a:rPr lang="de-CH" sz="1600" dirty="0" smtClean="0">
                  <a:solidFill>
                    <a:srgbClr val="FF0000"/>
                  </a:solidFill>
                  <a:latin typeface="Arial" panose="020B0604020202020204" pitchFamily="34" charset="0"/>
                  <a:cs typeface="Arial" panose="020B0604020202020204" pitchFamily="34" charset="0"/>
                </a:rPr>
                <a:t>Ja, aber Kompetenz vom Kanton</a:t>
              </a:r>
              <a:endParaRPr lang="it-CH" sz="1600" dirty="0">
                <a:solidFill>
                  <a:srgbClr val="FF0000"/>
                </a:solidFill>
                <a:latin typeface="Arial" panose="020B0604020202020204" pitchFamily="34" charset="0"/>
                <a:cs typeface="Arial" panose="020B0604020202020204" pitchFamily="34" charset="0"/>
              </a:endParaRPr>
            </a:p>
          </p:txBody>
        </p:sp>
      </p:grpSp>
      <p:sp>
        <p:nvSpPr>
          <p:cNvPr id="84" name="Rechteck 83"/>
          <p:cNvSpPr/>
          <p:nvPr/>
        </p:nvSpPr>
        <p:spPr>
          <a:xfrm>
            <a:off x="4069891" y="1239108"/>
            <a:ext cx="2128589" cy="502310"/>
          </a:xfrm>
          <a:prstGeom prst="rect">
            <a:avLst/>
          </a:prstGeom>
          <a:solidFill>
            <a:srgbClr val="FF0000">
              <a:alpha val="3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85" name="Pfeil nach oben 84"/>
          <p:cNvSpPr/>
          <p:nvPr/>
        </p:nvSpPr>
        <p:spPr>
          <a:xfrm rot="2955158">
            <a:off x="3164462" y="1058242"/>
            <a:ext cx="220577" cy="210988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86" name="Rechteck 85"/>
          <p:cNvSpPr/>
          <p:nvPr/>
        </p:nvSpPr>
        <p:spPr>
          <a:xfrm>
            <a:off x="4069466" y="1749400"/>
            <a:ext cx="4248472" cy="452753"/>
          </a:xfrm>
          <a:prstGeom prst="rect">
            <a:avLst/>
          </a:prstGeom>
          <a:solidFill>
            <a:srgbClr val="FF0000">
              <a:alpha val="3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87" name="Pfeil nach oben 86"/>
          <p:cNvSpPr/>
          <p:nvPr/>
        </p:nvSpPr>
        <p:spPr>
          <a:xfrm rot="1796650">
            <a:off x="2844574" y="1841581"/>
            <a:ext cx="271685" cy="433235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7" name="Foliennummernplatzhalter 6"/>
          <p:cNvSpPr>
            <a:spLocks noGrp="1"/>
          </p:cNvSpPr>
          <p:nvPr>
            <p:ph type="sldNum" sz="quarter" idx="12"/>
          </p:nvPr>
        </p:nvSpPr>
        <p:spPr/>
        <p:txBody>
          <a:bodyPr/>
          <a:lstStyle/>
          <a:p>
            <a:fld id="{910800AF-04BA-4E91-9AE2-6A7CB6ABBA05}" type="slidenum">
              <a:rPr lang="it-CH" smtClean="0"/>
              <a:t>6</a:t>
            </a:fld>
            <a:endParaRPr lang="it-CH"/>
          </a:p>
        </p:txBody>
      </p:sp>
      <p:grpSp>
        <p:nvGrpSpPr>
          <p:cNvPr id="8" name="Gruppieren 7"/>
          <p:cNvGrpSpPr/>
          <p:nvPr/>
        </p:nvGrpSpPr>
        <p:grpSpPr>
          <a:xfrm>
            <a:off x="3436000" y="91729"/>
            <a:ext cx="5624083" cy="3204091"/>
            <a:chOff x="3436000" y="91729"/>
            <a:chExt cx="5624083" cy="3204091"/>
          </a:xfrm>
        </p:grpSpPr>
        <p:grpSp>
          <p:nvGrpSpPr>
            <p:cNvPr id="81" name="Gruppieren 80"/>
            <p:cNvGrpSpPr/>
            <p:nvPr/>
          </p:nvGrpSpPr>
          <p:grpSpPr>
            <a:xfrm>
              <a:off x="3436000" y="91729"/>
              <a:ext cx="5624083" cy="3204091"/>
              <a:chOff x="-1980728" y="1771348"/>
              <a:chExt cx="5624083" cy="3204091"/>
            </a:xfrm>
          </p:grpSpPr>
          <p:pic>
            <p:nvPicPr>
              <p:cNvPr id="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728" y="1771348"/>
                <a:ext cx="5624083" cy="320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Textfeld 82"/>
              <p:cNvSpPr txBox="1"/>
              <p:nvPr/>
            </p:nvSpPr>
            <p:spPr>
              <a:xfrm>
                <a:off x="-1418570" y="3377346"/>
                <a:ext cx="4563157" cy="369332"/>
              </a:xfrm>
              <a:prstGeom prst="rect">
                <a:avLst/>
              </a:prstGeom>
              <a:solidFill>
                <a:schemeClr val="bg1"/>
              </a:solidFill>
            </p:spPr>
            <p:txBody>
              <a:bodyPr wrap="square" rtlCol="0">
                <a:spAutoFit/>
              </a:bodyPr>
              <a:lstStyle/>
              <a:p>
                <a:r>
                  <a:rPr lang="de-CH" sz="900" dirty="0" smtClean="0">
                    <a:latin typeface="Arial" panose="020B0604020202020204" pitchFamily="34" charset="0"/>
                    <a:cs typeface="Arial" panose="020B0604020202020204" pitchFamily="34" charset="0"/>
                  </a:rPr>
                  <a:t>3. Hiermit bestätigt der Mitarbeiter, dass die Reisezeit in der Arbeitszeit                 enthalten ist.</a:t>
                </a:r>
                <a:endParaRPr lang="de-CH" sz="900" dirty="0">
                  <a:latin typeface="Arial" panose="020B0604020202020204" pitchFamily="34" charset="0"/>
                  <a:cs typeface="Arial" panose="020B0604020202020204" pitchFamily="34" charset="0"/>
                </a:endParaRPr>
              </a:p>
            </p:txBody>
          </p:sp>
        </p:grpSp>
        <p:sp>
          <p:nvSpPr>
            <p:cNvPr id="6" name="Rechteck 5"/>
            <p:cNvSpPr/>
            <p:nvPr/>
          </p:nvSpPr>
          <p:spPr>
            <a:xfrm>
              <a:off x="7562538" y="980728"/>
              <a:ext cx="755400" cy="219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grpSp>
    </p:spTree>
    <p:extLst>
      <p:ext uri="{BB962C8B-B14F-4D97-AF65-F5344CB8AC3E}">
        <p14:creationId xmlns:p14="http://schemas.microsoft.com/office/powerpoint/2010/main" val="282692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3532948" y="-5618"/>
            <a:ext cx="5624083" cy="3204091"/>
            <a:chOff x="-1980728" y="1771348"/>
            <a:chExt cx="5624083" cy="3204091"/>
          </a:xfrm>
        </p:grpSpPr>
        <p:pic>
          <p:nvPicPr>
            <p:cNvPr id="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728" y="1771348"/>
              <a:ext cx="5624083" cy="320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418570" y="3377346"/>
              <a:ext cx="4563157" cy="369332"/>
            </a:xfrm>
            <a:prstGeom prst="rect">
              <a:avLst/>
            </a:prstGeom>
            <a:solidFill>
              <a:schemeClr val="bg1"/>
            </a:solidFill>
          </p:spPr>
          <p:txBody>
            <a:bodyPr wrap="square" rtlCol="0">
              <a:spAutoFit/>
            </a:bodyPr>
            <a:lstStyle/>
            <a:p>
              <a:r>
                <a:rPr lang="de-CH" sz="900" dirty="0" smtClean="0">
                  <a:latin typeface="Arial" panose="020B0604020202020204" pitchFamily="34" charset="0"/>
                  <a:cs typeface="Arial" panose="020B0604020202020204" pitchFamily="34" charset="0"/>
                </a:rPr>
                <a:t>3. Hiermit bestätigt der Mitarbeiter, dass die Reisezeit in der Arbeitszeit                 enthalten ist.</a:t>
              </a:r>
              <a:endParaRPr lang="de-CH" sz="900" dirty="0">
                <a:latin typeface="Arial" panose="020B0604020202020204" pitchFamily="34" charset="0"/>
                <a:cs typeface="Arial" panose="020B0604020202020204" pitchFamily="34" charset="0"/>
              </a:endParaRPr>
            </a:p>
          </p:txBody>
        </p:sp>
      </p:grpSp>
      <p:grpSp>
        <p:nvGrpSpPr>
          <p:cNvPr id="3" name="Gruppieren 2"/>
          <p:cNvGrpSpPr/>
          <p:nvPr/>
        </p:nvGrpSpPr>
        <p:grpSpPr>
          <a:xfrm>
            <a:off x="0" y="-6"/>
            <a:ext cx="9144000" cy="6858005"/>
            <a:chOff x="0" y="-6"/>
            <a:chExt cx="9144000" cy="6858005"/>
          </a:xfrm>
        </p:grpSpPr>
        <p:graphicFrame>
          <p:nvGraphicFramePr>
            <p:cNvPr id="4" name="Inhaltsplatzhalter 3"/>
            <p:cNvGraphicFramePr>
              <a:graphicFrameLocks/>
            </p:cNvGraphicFramePr>
            <p:nvPr>
              <p:extLst>
                <p:ext uri="{D42A27DB-BD31-4B8C-83A1-F6EECF244321}">
                  <p14:modId xmlns:p14="http://schemas.microsoft.com/office/powerpoint/2010/main" val="3930854659"/>
                </p:ext>
              </p:extLst>
            </p:nvPr>
          </p:nvGraphicFramePr>
          <p:xfrm>
            <a:off x="0" y="-6"/>
            <a:ext cx="9144000" cy="6858005"/>
          </p:xfrm>
          <a:graphic>
            <a:graphicData uri="http://schemas.openxmlformats.org/drawingml/2006/table">
              <a:tbl>
                <a:tblPr firstRow="1" bandRow="1">
                  <a:tableStyleId>{5C22544A-7EE6-4342-B048-85BDC9FD1C3A}</a:tableStyleId>
                </a:tblPr>
                <a:tblGrid>
                  <a:gridCol w="5836724"/>
                  <a:gridCol w="3307276"/>
                </a:tblGrid>
                <a:tr h="444866">
                  <a:tc>
                    <a:txBody>
                      <a:bodyPr/>
                      <a:lstStyle/>
                      <a:p>
                        <a:r>
                          <a:rPr lang="de-CH" sz="2000" dirty="0" smtClean="0"/>
                          <a:t>Mögliche Knackpunkte</a:t>
                        </a:r>
                        <a:endParaRPr lang="it-CH" sz="2000" dirty="0"/>
                      </a:p>
                    </a:txBody>
                    <a:tcPr/>
                  </a:tc>
                  <a:tc>
                    <a:txBody>
                      <a:bodyPr/>
                      <a:lstStyle/>
                      <a:p>
                        <a:r>
                          <a:rPr lang="de-CH" sz="2000" dirty="0" smtClean="0"/>
                          <a:t>Knackpunkte im Fallbeispiel</a:t>
                        </a:r>
                        <a:endParaRPr lang="it-CH" sz="2000" dirty="0"/>
                      </a:p>
                    </a:txBody>
                    <a:tcPr/>
                  </a:tc>
                </a:tr>
                <a:tr h="386132">
                  <a:tc>
                    <a:txBody>
                      <a:bodyPr/>
                      <a:lstStyle/>
                      <a:p>
                        <a:r>
                          <a:rPr lang="de-CH" sz="1400" dirty="0" smtClean="0">
                            <a:latin typeface="Arial" panose="020B0604020202020204" pitchFamily="34" charset="0"/>
                            <a:cs typeface="Arial" panose="020B0604020202020204" pitchFamily="34" charset="0"/>
                          </a:rPr>
                          <a:t>Missachtung der Voranmeldefrist</a:t>
                        </a:r>
                      </a:p>
                    </a:txBody>
                    <a:tcPr/>
                  </a:tc>
                  <a:tc>
                    <a:txBody>
                      <a:bodyPr/>
                      <a:lstStyle/>
                      <a:p>
                        <a:endParaRPr lang="de-CH" sz="1600" dirty="0" smtClean="0">
                          <a:solidFill>
                            <a:srgbClr val="FF0000"/>
                          </a:solidFill>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GAV Unterstellung</a:t>
                        </a:r>
                      </a:p>
                    </a:txBody>
                    <a:tcPr/>
                  </a:tc>
                  <a:tc>
                    <a:txBody>
                      <a:bodyPr/>
                      <a:lstStyle/>
                      <a:p>
                        <a:endParaRPr lang="de-CH" sz="1600" dirty="0" smtClean="0">
                          <a:solidFill>
                            <a:srgbClr val="FF0000"/>
                          </a:solidFill>
                          <a:latin typeface="Arial" panose="020B0604020202020204" pitchFamily="34" charset="0"/>
                          <a:cs typeface="Arial" panose="020B0604020202020204" pitchFamily="34" charset="0"/>
                        </a:endParaRPr>
                      </a:p>
                    </a:txBody>
                    <a:tcPr/>
                  </a:tc>
                </a:tr>
                <a:tr h="588907">
                  <a:tc>
                    <a:txBody>
                      <a:bodyPr/>
                      <a:lstStyle/>
                      <a:p>
                        <a:r>
                          <a:rPr lang="de-CH" sz="1400" dirty="0" smtClean="0">
                            <a:latin typeface="Arial" panose="020B0604020202020204" pitchFamily="34" charset="0"/>
                            <a:cs typeface="Arial" panose="020B0604020202020204" pitchFamily="34" charset="0"/>
                          </a:rPr>
                          <a:t>Funktion</a:t>
                        </a:r>
                        <a:r>
                          <a:rPr lang="de-CH" sz="1400" baseline="0" dirty="0" smtClean="0">
                            <a:latin typeface="Arial" panose="020B0604020202020204" pitchFamily="34" charset="0"/>
                            <a:cs typeface="Arial" panose="020B0604020202020204" pitchFamily="34" charset="0"/>
                          </a:rPr>
                          <a:t> des Mitarbeiters (z.B. gelernter Beruf, Funktion auf der Baustelle)</a:t>
                        </a:r>
                        <a:endParaRPr lang="de-CH" sz="1400" dirty="0" smtClean="0">
                          <a:latin typeface="Arial" panose="020B0604020202020204" pitchFamily="34" charset="0"/>
                          <a:cs typeface="Arial" panose="020B0604020202020204" pitchFamily="34" charset="0"/>
                        </a:endParaRPr>
                      </a:p>
                    </a:txBody>
                    <a:tcPr/>
                  </a:tc>
                  <a:tc>
                    <a:txBody>
                      <a:bodyPr/>
                      <a:lstStyle/>
                      <a:p>
                        <a:endParaRPr lang="de-CH" sz="1600" dirty="0" smtClean="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Erfahrung</a:t>
                        </a:r>
                        <a:r>
                          <a:rPr lang="de-CH" sz="1400" baseline="0" dirty="0" smtClean="0">
                            <a:latin typeface="Arial" panose="020B0604020202020204" pitchFamily="34" charset="0"/>
                            <a:cs typeface="Arial" panose="020B0604020202020204" pitchFamily="34" charset="0"/>
                          </a:rPr>
                          <a:t> (z.B. Lehrabschluss, Erfahrungsjahre in Funktion)</a:t>
                        </a:r>
                        <a:endParaRPr lang="de-CH" sz="1400" dirty="0" smtClean="0">
                          <a:latin typeface="Arial" panose="020B0604020202020204" pitchFamily="34" charset="0"/>
                          <a:cs typeface="Arial" panose="020B0604020202020204" pitchFamily="34" charset="0"/>
                        </a:endParaRPr>
                      </a:p>
                    </a:txBody>
                    <a:tcPr/>
                  </a:tc>
                  <a:tc>
                    <a:txBody>
                      <a:bodyPr/>
                      <a:lstStyle/>
                      <a:p>
                        <a:endParaRPr lang="de-CH" sz="1600" dirty="0" smtClean="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Stundenlohn bzw.</a:t>
                        </a:r>
                        <a:r>
                          <a:rPr lang="de-CH" sz="1400" baseline="0" dirty="0" smtClean="0">
                            <a:latin typeface="Arial" panose="020B0604020202020204" pitchFamily="34" charset="0"/>
                            <a:cs typeface="Arial" panose="020B0604020202020204" pitchFamily="34" charset="0"/>
                          </a:rPr>
                          <a:t> Lohnabrechnung richtig interpretieren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Spesen nicht / teilweise</a:t>
                        </a:r>
                        <a:r>
                          <a:rPr lang="de-CH" sz="1400" baseline="0" dirty="0" smtClean="0">
                            <a:latin typeface="Arial" panose="020B0604020202020204" pitchFamily="34" charset="0"/>
                            <a:cs typeface="Arial" panose="020B0604020202020204" pitchFamily="34" charset="0"/>
                          </a:rPr>
                          <a:t> </a:t>
                        </a:r>
                        <a:r>
                          <a:rPr lang="de-CH" sz="1400" dirty="0" smtClean="0">
                            <a:latin typeface="Arial" panose="020B0604020202020204" pitchFamily="34" charset="0"/>
                            <a:cs typeface="Arial" panose="020B0604020202020204" pitchFamily="34" charset="0"/>
                          </a:rPr>
                          <a:t>belegt</a:t>
                        </a: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Ferienzuschlag</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Feiertagszuschlag</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13. Monatslohn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Mehr</a:t>
                        </a:r>
                        <a:r>
                          <a:rPr lang="de-CH" sz="1400" baseline="0" dirty="0" smtClean="0">
                            <a:latin typeface="Arial" panose="020B0604020202020204" pitchFamily="34" charset="0"/>
                            <a:cs typeface="Arial" panose="020B0604020202020204" pitchFamily="34" charset="0"/>
                          </a:rPr>
                          <a:t> AN gemeldet, als auf Baustelle angetroffen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err="1" smtClean="0">
                            <a:latin typeface="Arial" panose="020B0604020202020204" pitchFamily="34" charset="0"/>
                            <a:cs typeface="Arial" panose="020B0604020202020204" pitchFamily="34" charset="0"/>
                          </a:rPr>
                          <a:t>Zemis</a:t>
                        </a:r>
                        <a:r>
                          <a:rPr lang="de-CH" sz="1400" baseline="0" dirty="0" err="1" smtClean="0">
                            <a:latin typeface="Arial" panose="020B0604020202020204" pitchFamily="34" charset="0"/>
                            <a:cs typeface="Arial" panose="020B0604020202020204" pitchFamily="34" charset="0"/>
                          </a:rPr>
                          <a:t>meldung</a:t>
                        </a:r>
                        <a:r>
                          <a:rPr lang="de-CH" sz="1400" baseline="0" dirty="0" smtClean="0">
                            <a:latin typeface="Arial" panose="020B0604020202020204" pitchFamily="34" charset="0"/>
                            <a:cs typeface="Arial" panose="020B0604020202020204" pitchFamily="34" charset="0"/>
                          </a:rPr>
                          <a:t> stimmt nicht mit Arbeitszeitrapport überein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latin typeface="Arial" panose="020B0604020202020204" pitchFamily="34" charset="0"/>
                            <a:cs typeface="Arial" panose="020B0604020202020204" pitchFamily="34" charset="0"/>
                          </a:rPr>
                          <a:t>Überzeit</a:t>
                        </a:r>
                        <a:endParaRPr lang="it-CH" sz="1400" dirty="0" smtClean="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latin typeface="Arial" panose="020B0604020202020204" pitchFamily="34" charset="0"/>
                            <a:cs typeface="Arial" panose="020B0604020202020204" pitchFamily="34" charset="0"/>
                          </a:rPr>
                          <a:t>Vorgabezeit</a:t>
                        </a:r>
                        <a:endParaRPr lang="it-CH" sz="1400" dirty="0" smtClean="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Fahrzeit nicht belegt</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386132">
                  <a:tc>
                    <a:txBody>
                      <a:bodyPr/>
                      <a:lstStyle/>
                      <a:p>
                        <a:r>
                          <a:rPr lang="de-CH" sz="1400" dirty="0" smtClean="0">
                            <a:latin typeface="Arial" panose="020B0604020202020204" pitchFamily="34" charset="0"/>
                            <a:cs typeface="Arial" panose="020B0604020202020204" pitchFamily="34" charset="0"/>
                          </a:rPr>
                          <a:t>Aussagen von Mitarbeitern</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r h="418384">
                  <a:tc>
                    <a:txBody>
                      <a:bodyPr/>
                      <a:lstStyle/>
                      <a:p>
                        <a:r>
                          <a:rPr lang="de-CH" sz="1400" dirty="0" smtClean="0">
                            <a:latin typeface="Arial" panose="020B0604020202020204" pitchFamily="34" charset="0"/>
                            <a:cs typeface="Arial" panose="020B0604020202020204" pitchFamily="34" charset="0"/>
                          </a:rPr>
                          <a:t>… (nicht abschliessend)</a:t>
                        </a:r>
                        <a:endParaRPr lang="it-CH" sz="1400" dirty="0">
                          <a:latin typeface="Arial" panose="020B0604020202020204" pitchFamily="34" charset="0"/>
                          <a:cs typeface="Arial" panose="020B0604020202020204" pitchFamily="34" charset="0"/>
                        </a:endParaRPr>
                      </a:p>
                    </a:txBody>
                    <a:tcPr/>
                  </a:tc>
                  <a:tc>
                    <a:txBody>
                      <a:bodyPr/>
                      <a:lstStyle/>
                      <a:p>
                        <a:endParaRPr lang="it-CH" sz="1600" dirty="0">
                          <a:latin typeface="Arial" panose="020B0604020202020204" pitchFamily="34" charset="0"/>
                          <a:cs typeface="Arial" panose="020B0604020202020204" pitchFamily="34" charset="0"/>
                        </a:endParaRPr>
                      </a:p>
                    </a:txBody>
                    <a:tcPr/>
                  </a:tc>
                </a:tr>
              </a:tbl>
            </a:graphicData>
          </a:graphic>
        </p:graphicFrame>
        <p:sp>
          <p:nvSpPr>
            <p:cNvPr id="9" name="Textfeld 8"/>
            <p:cNvSpPr txBox="1"/>
            <p:nvPr/>
          </p:nvSpPr>
          <p:spPr>
            <a:xfrm>
              <a:off x="5862109" y="2598054"/>
              <a:ext cx="573042"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a:t>Ja</a:t>
              </a:r>
              <a:endParaRPr lang="it-CH" dirty="0"/>
            </a:p>
          </p:txBody>
        </p:sp>
        <p:sp>
          <p:nvSpPr>
            <p:cNvPr id="10" name="Textfeld 9"/>
            <p:cNvSpPr txBox="1"/>
            <p:nvPr/>
          </p:nvSpPr>
          <p:spPr>
            <a:xfrm>
              <a:off x="5862109" y="2980098"/>
              <a:ext cx="568592"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a:t>Ja</a:t>
              </a:r>
              <a:endParaRPr lang="it-CH" dirty="0"/>
            </a:p>
          </p:txBody>
        </p:sp>
        <p:sp>
          <p:nvSpPr>
            <p:cNvPr id="13" name="Textfeld 12"/>
            <p:cNvSpPr txBox="1"/>
            <p:nvPr/>
          </p:nvSpPr>
          <p:spPr>
            <a:xfrm>
              <a:off x="5853510" y="4149080"/>
              <a:ext cx="573509"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a:t>Ja</a:t>
              </a:r>
              <a:endParaRPr lang="it-CH" dirty="0"/>
            </a:p>
          </p:txBody>
        </p:sp>
        <p:sp>
          <p:nvSpPr>
            <p:cNvPr id="14" name="Textfeld 13"/>
            <p:cNvSpPr txBox="1"/>
            <p:nvPr/>
          </p:nvSpPr>
          <p:spPr>
            <a:xfrm>
              <a:off x="5850693" y="5688042"/>
              <a:ext cx="494297"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smtClean="0"/>
                <a:t>Ja</a:t>
              </a:r>
              <a:endParaRPr lang="it-CH" dirty="0"/>
            </a:p>
          </p:txBody>
        </p:sp>
        <p:sp>
          <p:nvSpPr>
            <p:cNvPr id="15" name="Textfeld 14"/>
            <p:cNvSpPr txBox="1"/>
            <p:nvPr/>
          </p:nvSpPr>
          <p:spPr>
            <a:xfrm>
              <a:off x="5874042" y="2213532"/>
              <a:ext cx="561109" cy="338554"/>
            </a:xfrm>
            <a:prstGeom prst="rect">
              <a:avLst/>
            </a:prstGeom>
            <a:noFill/>
          </p:spPr>
          <p:txBody>
            <a:bodyPr wrap="square" rtlCol="0">
              <a:spAutoFit/>
            </a:bodyPr>
            <a:lstStyle/>
            <a:p>
              <a:r>
                <a:rPr lang="de-CH" sz="1600" dirty="0" smtClean="0">
                  <a:solidFill>
                    <a:srgbClr val="FF0000"/>
                  </a:solidFill>
                  <a:latin typeface="Arial" panose="020B0604020202020204" pitchFamily="34" charset="0"/>
                  <a:cs typeface="Arial" panose="020B0604020202020204" pitchFamily="34" charset="0"/>
                </a:rPr>
                <a:t>Ja</a:t>
              </a:r>
              <a:endParaRPr lang="it-CH" sz="1600" dirty="0">
                <a:solidFill>
                  <a:srgbClr val="FF0000"/>
                </a:solidFill>
                <a:latin typeface="Arial" panose="020B0604020202020204" pitchFamily="34" charset="0"/>
                <a:cs typeface="Arial" panose="020B0604020202020204" pitchFamily="34" charset="0"/>
              </a:endParaRPr>
            </a:p>
          </p:txBody>
        </p:sp>
        <p:sp>
          <p:nvSpPr>
            <p:cNvPr id="16" name="Textfeld 15"/>
            <p:cNvSpPr txBox="1"/>
            <p:nvPr/>
          </p:nvSpPr>
          <p:spPr>
            <a:xfrm>
              <a:off x="5853510" y="1293942"/>
              <a:ext cx="734714"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17" name="Textfeld 16"/>
            <p:cNvSpPr txBox="1"/>
            <p:nvPr/>
          </p:nvSpPr>
          <p:spPr>
            <a:xfrm>
              <a:off x="5868144" y="861397"/>
              <a:ext cx="720080" cy="338554"/>
            </a:xfrm>
            <a:prstGeom prst="rect">
              <a:avLst/>
            </a:prstGeom>
            <a:noFill/>
          </p:spPr>
          <p:txBody>
            <a:bodyPr wrap="square" rtlCol="0">
              <a:spAutoFit/>
            </a:bodyPr>
            <a:lstStyle/>
            <a:p>
              <a:r>
                <a:rPr lang="de-CH" sz="1600" dirty="0" smtClean="0">
                  <a:solidFill>
                    <a:srgbClr val="00B050"/>
                  </a:solidFill>
                  <a:latin typeface="Arial" panose="020B0604020202020204" pitchFamily="34" charset="0"/>
                  <a:cs typeface="Arial" panose="020B0604020202020204" pitchFamily="34" charset="0"/>
                </a:rPr>
                <a:t>Nein</a:t>
              </a:r>
              <a:endParaRPr lang="it-CH" sz="1600" dirty="0">
                <a:solidFill>
                  <a:srgbClr val="00B050"/>
                </a:solidFill>
                <a:latin typeface="Arial" panose="020B0604020202020204" pitchFamily="34" charset="0"/>
                <a:cs typeface="Arial" panose="020B0604020202020204" pitchFamily="34" charset="0"/>
              </a:endParaRPr>
            </a:p>
          </p:txBody>
        </p:sp>
        <p:sp>
          <p:nvSpPr>
            <p:cNvPr id="18" name="Textfeld 17"/>
            <p:cNvSpPr txBox="1"/>
            <p:nvPr/>
          </p:nvSpPr>
          <p:spPr>
            <a:xfrm>
              <a:off x="5855128" y="5304950"/>
              <a:ext cx="730658"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19" name="Textfeld 18"/>
            <p:cNvSpPr txBox="1"/>
            <p:nvPr/>
          </p:nvSpPr>
          <p:spPr>
            <a:xfrm>
              <a:off x="5873673" y="1839401"/>
              <a:ext cx="642543"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0" name="Textfeld 19"/>
            <p:cNvSpPr txBox="1"/>
            <p:nvPr/>
          </p:nvSpPr>
          <p:spPr>
            <a:xfrm>
              <a:off x="5861578" y="6083320"/>
              <a:ext cx="709218"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1" name="Textfeld 20"/>
            <p:cNvSpPr txBox="1"/>
            <p:nvPr/>
          </p:nvSpPr>
          <p:spPr>
            <a:xfrm>
              <a:off x="5853510" y="4551148"/>
              <a:ext cx="667808"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2" name="Textfeld 21"/>
            <p:cNvSpPr txBox="1"/>
            <p:nvPr/>
          </p:nvSpPr>
          <p:spPr>
            <a:xfrm>
              <a:off x="5868144" y="4906465"/>
              <a:ext cx="494297" cy="338554"/>
            </a:xfrm>
            <a:prstGeom prst="rect">
              <a:avLst/>
            </a:prstGeom>
            <a:noFill/>
          </p:spPr>
          <p:txBody>
            <a:bodyPr wrap="square" rtlCol="0">
              <a:spAutoFit/>
            </a:bodyPr>
            <a:lstStyle>
              <a:defPPr>
                <a:defRPr lang="it-CH"/>
              </a:defPPr>
              <a:lvl1pPr>
                <a:defRPr sz="1600">
                  <a:solidFill>
                    <a:srgbClr val="FF0000"/>
                  </a:solidFill>
                  <a:latin typeface="Arial" panose="020B0604020202020204" pitchFamily="34" charset="0"/>
                  <a:cs typeface="Arial" panose="020B0604020202020204" pitchFamily="34" charset="0"/>
                </a:defRPr>
              </a:lvl1pPr>
            </a:lstStyle>
            <a:p>
              <a:r>
                <a:rPr lang="de-CH" dirty="0" smtClean="0"/>
                <a:t>Ja</a:t>
              </a:r>
              <a:endParaRPr lang="it-CH" dirty="0"/>
            </a:p>
          </p:txBody>
        </p:sp>
        <p:sp>
          <p:nvSpPr>
            <p:cNvPr id="23" name="Textfeld 22"/>
            <p:cNvSpPr txBox="1"/>
            <p:nvPr/>
          </p:nvSpPr>
          <p:spPr>
            <a:xfrm>
              <a:off x="5861182" y="3768135"/>
              <a:ext cx="642543"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4" name="Textfeld 23"/>
            <p:cNvSpPr txBox="1"/>
            <p:nvPr/>
          </p:nvSpPr>
          <p:spPr>
            <a:xfrm>
              <a:off x="5848690" y="3373394"/>
              <a:ext cx="642543" cy="338554"/>
            </a:xfrm>
            <a:prstGeom prst="rect">
              <a:avLst/>
            </a:prstGeom>
            <a:noFill/>
          </p:spPr>
          <p:txBody>
            <a:bodyPr wrap="square" rtlCol="0">
              <a:spAutoFit/>
            </a:bodyPr>
            <a:lstStyle>
              <a:defPPr>
                <a:defRPr lang="it-CH"/>
              </a:defPPr>
              <a:lvl1pPr>
                <a:defRPr sz="1600">
                  <a:solidFill>
                    <a:srgbClr val="00B050"/>
                  </a:solidFill>
                  <a:latin typeface="Arial" panose="020B0604020202020204" pitchFamily="34" charset="0"/>
                  <a:cs typeface="Arial" panose="020B0604020202020204" pitchFamily="34" charset="0"/>
                </a:defRPr>
              </a:lvl1pPr>
            </a:lstStyle>
            <a:p>
              <a:r>
                <a:rPr lang="de-CH" dirty="0"/>
                <a:t>Nein</a:t>
              </a:r>
              <a:endParaRPr lang="it-CH" dirty="0"/>
            </a:p>
          </p:txBody>
        </p:sp>
        <p:sp>
          <p:nvSpPr>
            <p:cNvPr id="25" name="Textfeld 24"/>
            <p:cNvSpPr txBox="1"/>
            <p:nvPr/>
          </p:nvSpPr>
          <p:spPr>
            <a:xfrm>
              <a:off x="5861551" y="484666"/>
              <a:ext cx="3282449" cy="338554"/>
            </a:xfrm>
            <a:prstGeom prst="rect">
              <a:avLst/>
            </a:prstGeom>
            <a:noFill/>
          </p:spPr>
          <p:txBody>
            <a:bodyPr wrap="square" rtlCol="0">
              <a:spAutoFit/>
            </a:bodyPr>
            <a:lstStyle/>
            <a:p>
              <a:r>
                <a:rPr lang="de-CH" sz="1600" dirty="0" smtClean="0">
                  <a:solidFill>
                    <a:srgbClr val="FF0000"/>
                  </a:solidFill>
                  <a:latin typeface="Arial" panose="020B0604020202020204" pitchFamily="34" charset="0"/>
                  <a:cs typeface="Arial" panose="020B0604020202020204" pitchFamily="34" charset="0"/>
                </a:rPr>
                <a:t>Ja, aber Kompetenz vom Kanton</a:t>
              </a:r>
              <a:endParaRPr lang="it-CH" sz="1600" dirty="0">
                <a:solidFill>
                  <a:srgbClr val="FF0000"/>
                </a:solidFill>
                <a:latin typeface="Arial" panose="020B0604020202020204" pitchFamily="34" charset="0"/>
                <a:cs typeface="Arial" panose="020B0604020202020204" pitchFamily="34" charset="0"/>
              </a:endParaRPr>
            </a:p>
          </p:txBody>
        </p:sp>
      </p:grpSp>
      <p:grpSp>
        <p:nvGrpSpPr>
          <p:cNvPr id="88" name="Gruppieren 87"/>
          <p:cNvGrpSpPr/>
          <p:nvPr/>
        </p:nvGrpSpPr>
        <p:grpSpPr>
          <a:xfrm>
            <a:off x="24438" y="3848"/>
            <a:ext cx="5314950" cy="1571625"/>
            <a:chOff x="557894" y="1252364"/>
            <a:chExt cx="5314950" cy="1571625"/>
          </a:xfrm>
        </p:grpSpPr>
        <p:pic>
          <p:nvPicPr>
            <p:cNvPr id="8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894" y="1252364"/>
              <a:ext cx="53149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 name="Rechteck 89"/>
            <p:cNvSpPr/>
            <p:nvPr/>
          </p:nvSpPr>
          <p:spPr>
            <a:xfrm>
              <a:off x="4211960" y="2219148"/>
              <a:ext cx="1048822" cy="374416"/>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dirty="0">
                <a:latin typeface="Arial" panose="020B0604020202020204" pitchFamily="34" charset="0"/>
                <a:cs typeface="Arial" panose="020B0604020202020204" pitchFamily="34" charset="0"/>
              </a:endParaRPr>
            </a:p>
          </p:txBody>
        </p:sp>
      </p:grpSp>
      <p:sp>
        <p:nvSpPr>
          <p:cNvPr id="91" name="Pfeil nach unten 90"/>
          <p:cNvSpPr/>
          <p:nvPr/>
        </p:nvSpPr>
        <p:spPr>
          <a:xfrm rot="10431966">
            <a:off x="4286850" y="1302021"/>
            <a:ext cx="395826" cy="2969636"/>
          </a:xfrm>
          <a:prstGeom prst="downArrow">
            <a:avLst>
              <a:gd name="adj1" fmla="val 26705"/>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grpSp>
        <p:nvGrpSpPr>
          <p:cNvPr id="92" name="Gruppieren 91"/>
          <p:cNvGrpSpPr/>
          <p:nvPr/>
        </p:nvGrpSpPr>
        <p:grpSpPr>
          <a:xfrm>
            <a:off x="5850406" y="54351"/>
            <a:ext cx="3155623" cy="4387775"/>
            <a:chOff x="6052229" y="513958"/>
            <a:chExt cx="2687354" cy="3657518"/>
          </a:xfrm>
        </p:grpSpPr>
        <p:pic>
          <p:nvPicPr>
            <p:cNvPr id="9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2229" y="513958"/>
              <a:ext cx="2687354" cy="3657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Rechteck 93"/>
            <p:cNvSpPr/>
            <p:nvPr/>
          </p:nvSpPr>
          <p:spPr>
            <a:xfrm>
              <a:off x="6218777" y="3797060"/>
              <a:ext cx="1521575" cy="374416"/>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grpSp>
      <p:sp>
        <p:nvSpPr>
          <p:cNvPr id="95" name="Pfeil nach unten 94"/>
          <p:cNvSpPr/>
          <p:nvPr/>
        </p:nvSpPr>
        <p:spPr>
          <a:xfrm rot="19893840">
            <a:off x="5348989" y="1146193"/>
            <a:ext cx="224395" cy="32591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7" name="Foliennummernplatzhalter 6"/>
          <p:cNvSpPr>
            <a:spLocks noGrp="1"/>
          </p:cNvSpPr>
          <p:nvPr>
            <p:ph type="sldNum" sz="quarter" idx="12"/>
          </p:nvPr>
        </p:nvSpPr>
        <p:spPr/>
        <p:txBody>
          <a:bodyPr/>
          <a:lstStyle/>
          <a:p>
            <a:fld id="{910800AF-04BA-4E91-9AE2-6A7CB6ABBA05}" type="slidenum">
              <a:rPr lang="it-CH" smtClean="0"/>
              <a:t>7</a:t>
            </a:fld>
            <a:endParaRPr lang="it-CH"/>
          </a:p>
        </p:txBody>
      </p:sp>
    </p:spTree>
    <p:extLst>
      <p:ext uri="{BB962C8B-B14F-4D97-AF65-F5344CB8AC3E}">
        <p14:creationId xmlns:p14="http://schemas.microsoft.com/office/powerpoint/2010/main" val="282692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68232"/>
            <a:ext cx="9129011" cy="5827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2"/>
          <p:cNvSpPr>
            <a:spLocks noGrp="1"/>
          </p:cNvSpPr>
          <p:nvPr>
            <p:ph type="sldNum" sz="quarter" idx="12"/>
          </p:nvPr>
        </p:nvSpPr>
        <p:spPr/>
        <p:txBody>
          <a:bodyPr/>
          <a:lstStyle/>
          <a:p>
            <a:fld id="{910800AF-04BA-4E91-9AE2-6A7CB6ABBA05}" type="slidenum">
              <a:rPr lang="it-CH" smtClean="0"/>
              <a:t>8</a:t>
            </a:fld>
            <a:endParaRPr lang="it-CH"/>
          </a:p>
        </p:txBody>
      </p:sp>
    </p:spTree>
    <p:extLst>
      <p:ext uri="{BB962C8B-B14F-4D97-AF65-F5344CB8AC3E}">
        <p14:creationId xmlns:p14="http://schemas.microsoft.com/office/powerpoint/2010/main" val="2555563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68232"/>
            <a:ext cx="9129011" cy="5827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107504" y="44624"/>
            <a:ext cx="5904656" cy="1323439"/>
          </a:xfrm>
          <a:prstGeom prst="rect">
            <a:avLst/>
          </a:prstGeom>
          <a:solidFill>
            <a:schemeClr val="bg1"/>
          </a:solidFill>
          <a:ln w="19050">
            <a:solidFill>
              <a:srgbClr val="0070C0"/>
            </a:solidFill>
          </a:ln>
        </p:spPr>
        <p:txBody>
          <a:bodyPr wrap="square" rtlCol="0">
            <a:spAutoFit/>
          </a:bodyPr>
          <a:lstStyle/>
          <a:p>
            <a:r>
              <a:rPr lang="de-CH" sz="1600" dirty="0" smtClean="0">
                <a:latin typeface="Arial" panose="020B0604020202020204" pitchFamily="34" charset="0"/>
                <a:cs typeface="Arial" panose="020B0604020202020204" pitchFamily="34" charset="0"/>
              </a:rPr>
              <a:t>Nur Mitarbeiter 1 ist für den Lohnvergleich relevant. Mitarbeiter 2 wurde für diese Baustelle nicht eingesetzt. Dies wird auch durch den nicht unterschriebenen Kontrollbericht belegt. Es stellt sich hier jedoch die Frage, ob man die Stundenrapporte vom Mitarbeiter 2 einfordern soll.</a:t>
            </a:r>
            <a:endParaRPr lang="it-CH" sz="1600" dirty="0">
              <a:latin typeface="Arial" panose="020B0604020202020204" pitchFamily="34" charset="0"/>
              <a:cs typeface="Arial" panose="020B0604020202020204" pitchFamily="34" charset="0"/>
            </a:endParaRPr>
          </a:p>
        </p:txBody>
      </p:sp>
      <p:cxnSp>
        <p:nvCxnSpPr>
          <p:cNvPr id="7" name="Gerade Verbindung mit Pfeil 6"/>
          <p:cNvCxnSpPr>
            <a:stCxn id="6" idx="2"/>
          </p:cNvCxnSpPr>
          <p:nvPr/>
        </p:nvCxnSpPr>
        <p:spPr>
          <a:xfrm flipH="1">
            <a:off x="1187624" y="1368063"/>
            <a:ext cx="1872208" cy="112483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3230547" y="4915978"/>
            <a:ext cx="4125921" cy="1077218"/>
          </a:xfrm>
          <a:prstGeom prst="rect">
            <a:avLst/>
          </a:prstGeom>
          <a:solidFill>
            <a:schemeClr val="bg1"/>
          </a:solidFill>
          <a:ln w="19050">
            <a:solidFill>
              <a:srgbClr val="00B050"/>
            </a:solidFill>
          </a:ln>
        </p:spPr>
        <p:txBody>
          <a:bodyPr wrap="square" rtlCol="0">
            <a:spAutoFit/>
          </a:bodyPr>
          <a:lstStyle/>
          <a:p>
            <a:r>
              <a:rPr lang="de-CH" sz="1600" dirty="0" smtClean="0">
                <a:latin typeface="Arial" panose="020B0604020202020204" pitchFamily="34" charset="0"/>
                <a:cs typeface="Arial" panose="020B0604020202020204" pitchFamily="34" charset="0"/>
              </a:rPr>
              <a:t>Die Zahlung des Weihnachtsgeldes wurde nach dem rechtlichen Gehör belegt. Somit muss man in diesem Fall den Zuschlag für das Weihnachtsgeld anrechnen. </a:t>
            </a:r>
            <a:endParaRPr lang="it-CH" sz="1600" dirty="0">
              <a:latin typeface="Arial" panose="020B0604020202020204" pitchFamily="34" charset="0"/>
              <a:cs typeface="Arial" panose="020B0604020202020204" pitchFamily="34" charset="0"/>
            </a:endParaRPr>
          </a:p>
        </p:txBody>
      </p:sp>
      <p:cxnSp>
        <p:nvCxnSpPr>
          <p:cNvPr id="10" name="Gerade Verbindung mit Pfeil 9"/>
          <p:cNvCxnSpPr>
            <a:stCxn id="9" idx="0"/>
          </p:cNvCxnSpPr>
          <p:nvPr/>
        </p:nvCxnSpPr>
        <p:spPr>
          <a:xfrm flipV="1">
            <a:off x="5293508" y="4806516"/>
            <a:ext cx="1040852" cy="10946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1" y="4906615"/>
            <a:ext cx="3230549" cy="1815882"/>
          </a:xfrm>
          <a:prstGeom prst="rect">
            <a:avLst/>
          </a:prstGeom>
          <a:solidFill>
            <a:schemeClr val="bg1"/>
          </a:solidFill>
          <a:ln w="19050">
            <a:solidFill>
              <a:srgbClr val="00B050"/>
            </a:solidFill>
          </a:ln>
        </p:spPr>
        <p:txBody>
          <a:bodyPr wrap="square" rtlCol="0">
            <a:spAutoFit/>
          </a:bodyPr>
          <a:lstStyle/>
          <a:p>
            <a:r>
              <a:rPr lang="de-CH" sz="1600" dirty="0">
                <a:latin typeface="Arial" panose="020B0604020202020204" pitchFamily="34" charset="0"/>
                <a:cs typeface="Arial" panose="020B0604020202020204" pitchFamily="34" charset="0"/>
              </a:rPr>
              <a:t>Es ist grundsätzlich auf alle </a:t>
            </a:r>
            <a:r>
              <a:rPr lang="de-CH" sz="1600" dirty="0" smtClean="0">
                <a:latin typeface="Arial" panose="020B0604020202020204" pitchFamily="34" charset="0"/>
                <a:cs typeface="Arial" panose="020B0604020202020204" pitchFamily="34" charset="0"/>
              </a:rPr>
              <a:t>gewährten </a:t>
            </a:r>
            <a:r>
              <a:rPr lang="de-CH" sz="1600" dirty="0">
                <a:latin typeface="Arial" panose="020B0604020202020204" pitchFamily="34" charset="0"/>
                <a:cs typeface="Arial" panose="020B0604020202020204" pitchFamily="34" charset="0"/>
              </a:rPr>
              <a:t>Feiertage abzustellen und nicht nur auf </a:t>
            </a:r>
            <a:r>
              <a:rPr lang="de-CH" sz="1600" dirty="0" smtClean="0">
                <a:latin typeface="Arial" panose="020B0604020202020204" pitchFamily="34" charset="0"/>
                <a:cs typeface="Arial" panose="020B0604020202020204" pitchFamily="34" charset="0"/>
              </a:rPr>
              <a:t>diejenigen, </a:t>
            </a:r>
            <a:r>
              <a:rPr lang="de-CH" sz="1600" dirty="0">
                <a:latin typeface="Arial" panose="020B0604020202020204" pitchFamily="34" charset="0"/>
                <a:cs typeface="Arial" panose="020B0604020202020204" pitchFamily="34" charset="0"/>
              </a:rPr>
              <a:t>welche auf einen Werktag fallen</a:t>
            </a:r>
            <a:r>
              <a:rPr lang="de-CH" sz="1600" dirty="0" smtClean="0">
                <a:latin typeface="Arial" panose="020B0604020202020204" pitchFamily="34" charset="0"/>
                <a:cs typeface="Arial" panose="020B0604020202020204" pitchFamily="34" charset="0"/>
              </a:rPr>
              <a:t>. Auf </a:t>
            </a:r>
            <a:r>
              <a:rPr lang="de-CH" sz="1600" dirty="0" smtClean="0">
                <a:latin typeface="Arial" panose="020B0604020202020204" pitchFamily="34" charset="0"/>
                <a:cs typeface="Arial" panose="020B0604020202020204" pitchFamily="34" charset="0"/>
                <a:hlinkClick r:id="rId4"/>
              </a:rPr>
              <a:t>www.feiertagskalender.ch</a:t>
            </a:r>
            <a:r>
              <a:rPr lang="de-CH" sz="1600" dirty="0" smtClean="0">
                <a:latin typeface="Arial" panose="020B0604020202020204" pitchFamily="34" charset="0"/>
                <a:cs typeface="Arial" panose="020B0604020202020204" pitchFamily="34" charset="0"/>
              </a:rPr>
              <a:t>  sind die gewährten Feiertage für europäische Länder ersichtlich. </a:t>
            </a:r>
            <a:endParaRPr lang="it-CH" sz="1600" dirty="0">
              <a:latin typeface="Arial" panose="020B0604020202020204" pitchFamily="34" charset="0"/>
              <a:cs typeface="Arial" panose="020B0604020202020204" pitchFamily="34" charset="0"/>
            </a:endParaRPr>
          </a:p>
        </p:txBody>
      </p:sp>
      <p:cxnSp>
        <p:nvCxnSpPr>
          <p:cNvPr id="14" name="Gerade Verbindung mit Pfeil 13"/>
          <p:cNvCxnSpPr>
            <a:stCxn id="13" idx="0"/>
          </p:cNvCxnSpPr>
          <p:nvPr/>
        </p:nvCxnSpPr>
        <p:spPr>
          <a:xfrm flipH="1" flipV="1">
            <a:off x="467544" y="4541520"/>
            <a:ext cx="1147730" cy="36509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3230548" y="2132856"/>
            <a:ext cx="5769944" cy="2062103"/>
          </a:xfrm>
          <a:prstGeom prst="rect">
            <a:avLst/>
          </a:prstGeom>
          <a:solidFill>
            <a:schemeClr val="bg1"/>
          </a:solidFill>
          <a:ln w="19050">
            <a:solidFill>
              <a:schemeClr val="accent1"/>
            </a:solidFill>
          </a:ln>
        </p:spPr>
        <p:txBody>
          <a:bodyPr wrap="square" rtlCol="0">
            <a:spAutoFit/>
          </a:bodyPr>
          <a:lstStyle/>
          <a:p>
            <a:r>
              <a:rPr lang="de-CH" sz="1600" dirty="0" smtClean="0">
                <a:latin typeface="Arial" panose="020B0604020202020204" pitchFamily="34" charset="0"/>
                <a:cs typeface="Arial" panose="020B0604020202020204" pitchFamily="34" charset="0"/>
              </a:rPr>
              <a:t>Gemäss Arbeitsvertrag hat der Arbeitnehmer Anspruch auf 24 Ferientage pro Jahr, gem. Selbstdeklaration auf 25 und gem. Lohnabrechnung auf 27 Tage. Hier stellt sich die Frage, welchen Anspruch der Arbeitnehmer tatsächlich hat. Die Lohnabrechnung ist erfahrungsgemäss die sicherste Quelle für die Daten. Somit ist im Lohnvergleich mit einem Ferienzuschlag von 11.59% (entspricht 27 Ferientage pro Jahr) zu rechnen.</a:t>
            </a:r>
            <a:endParaRPr lang="it-CH" sz="1600" dirty="0">
              <a:latin typeface="Arial" panose="020B0604020202020204" pitchFamily="34" charset="0"/>
              <a:cs typeface="Arial" panose="020B0604020202020204" pitchFamily="34" charset="0"/>
            </a:endParaRPr>
          </a:p>
        </p:txBody>
      </p:sp>
      <p:cxnSp>
        <p:nvCxnSpPr>
          <p:cNvPr id="20" name="Gerade Verbindung mit Pfeil 19"/>
          <p:cNvCxnSpPr>
            <a:stCxn id="18" idx="2"/>
          </p:cNvCxnSpPr>
          <p:nvPr/>
        </p:nvCxnSpPr>
        <p:spPr>
          <a:xfrm>
            <a:off x="6115520" y="4194959"/>
            <a:ext cx="437680" cy="34656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1036" name="Gruppieren 1035"/>
          <p:cNvGrpSpPr/>
          <p:nvPr/>
        </p:nvGrpSpPr>
        <p:grpSpPr>
          <a:xfrm>
            <a:off x="6228184" y="5705279"/>
            <a:ext cx="1666876" cy="600075"/>
            <a:chOff x="6012160" y="5373331"/>
            <a:chExt cx="1666876" cy="600075"/>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1" y="5373331"/>
              <a:ext cx="1666875" cy="600075"/>
            </a:xfrm>
            <a:prstGeom prst="rect">
              <a:avLst/>
            </a:prstGeom>
            <a:noFill/>
            <a:ln w="1905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1033" name="Rechteck 1032"/>
            <p:cNvSpPr/>
            <p:nvPr/>
          </p:nvSpPr>
          <p:spPr>
            <a:xfrm>
              <a:off x="6012160" y="5805379"/>
              <a:ext cx="1666875" cy="168027"/>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CH"/>
            </a:p>
          </p:txBody>
        </p:sp>
      </p:grpSp>
      <p:cxnSp>
        <p:nvCxnSpPr>
          <p:cNvPr id="1035" name="Gerade Verbindung mit Pfeil 1034"/>
          <p:cNvCxnSpPr/>
          <p:nvPr/>
        </p:nvCxnSpPr>
        <p:spPr>
          <a:xfrm flipH="1">
            <a:off x="6485558" y="4550034"/>
            <a:ext cx="67642" cy="155177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 name="Foliennummernplatzhalter 2"/>
          <p:cNvSpPr>
            <a:spLocks noGrp="1"/>
          </p:cNvSpPr>
          <p:nvPr>
            <p:ph type="sldNum" sz="quarter" idx="12"/>
          </p:nvPr>
        </p:nvSpPr>
        <p:spPr/>
        <p:txBody>
          <a:bodyPr/>
          <a:lstStyle/>
          <a:p>
            <a:fld id="{910800AF-04BA-4E91-9AE2-6A7CB6ABBA05}" type="slidenum">
              <a:rPr lang="it-CH" smtClean="0"/>
              <a:t>9</a:t>
            </a:fld>
            <a:endParaRPr lang="it-CH"/>
          </a:p>
        </p:txBody>
      </p:sp>
    </p:spTree>
    <p:extLst>
      <p:ext uri="{BB962C8B-B14F-4D97-AF65-F5344CB8AC3E}">
        <p14:creationId xmlns:p14="http://schemas.microsoft.com/office/powerpoint/2010/main" val="2833232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979</Words>
  <Application>Microsoft Office PowerPoint</Application>
  <PresentationFormat>Bildschirmpräsentation (4:3)</PresentationFormat>
  <Paragraphs>219</Paragraphs>
  <Slides>12</Slides>
  <Notes>11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Times New Roman</vt:lpstr>
      <vt:lpstr>Larissa</vt:lpstr>
      <vt:lpstr>II. Fallbeispiel Gleichwertigkeitsprüfung  / Rechtliches Gehör  </vt:lpstr>
      <vt:lpstr>Fallbeispiel Gleichwertigkeitsprüfung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Nora Picchi</dc:creator>
  <cp:lastModifiedBy>Stefan Hirt</cp:lastModifiedBy>
  <cp:revision>63</cp:revision>
  <dcterms:created xsi:type="dcterms:W3CDTF">2014-06-02T14:36:09Z</dcterms:created>
  <dcterms:modified xsi:type="dcterms:W3CDTF">2014-11-24T12:21:39Z</dcterms:modified>
</cp:coreProperties>
</file>