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7" r:id="rId3"/>
    <p:sldId id="265" r:id="rId4"/>
    <p:sldId id="268" r:id="rId5"/>
    <p:sldId id="285" r:id="rId6"/>
    <p:sldId id="286" r:id="rId7"/>
    <p:sldId id="274" r:id="rId8"/>
    <p:sldId id="278" r:id="rId9"/>
    <p:sldId id="287" r:id="rId10"/>
    <p:sldId id="288" r:id="rId11"/>
    <p:sldId id="270" r:id="rId12"/>
    <p:sldId id="295" r:id="rId13"/>
    <p:sldId id="271" r:id="rId14"/>
    <p:sldId id="275" r:id="rId15"/>
    <p:sldId id="296" r:id="rId16"/>
    <p:sldId id="290" r:id="rId17"/>
    <p:sldId id="297" r:id="rId18"/>
    <p:sldId id="277" r:id="rId19"/>
    <p:sldId id="272" r:id="rId20"/>
    <p:sldId id="291" r:id="rId21"/>
    <p:sldId id="300" r:id="rId22"/>
    <p:sldId id="299" r:id="rId23"/>
    <p:sldId id="276" r:id="rId24"/>
    <p:sldId id="293" r:id="rId25"/>
    <p:sldId id="273" r:id="rId26"/>
    <p:sldId id="279" r:id="rId27"/>
    <p:sldId id="280" r:id="rId28"/>
    <p:sldId id="294" r:id="rId29"/>
    <p:sldId id="298" r:id="rId30"/>
  </p:sldIdLst>
  <p:sldSz cx="9906000" cy="6858000" type="A4"/>
  <p:notesSz cx="6797675" cy="9926638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055">
          <p15:clr>
            <a:srgbClr val="A4A3A4"/>
          </p15:clr>
        </p15:guide>
        <p15:guide id="3" pos="57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66"/>
    <a:srgbClr val="CC33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660" autoAdjust="0"/>
    <p:restoredTop sz="94726" autoAdjust="0"/>
  </p:normalViewPr>
  <p:slideViewPr>
    <p:cSldViewPr>
      <p:cViewPr varScale="1">
        <p:scale>
          <a:sx n="69" d="100"/>
          <a:sy n="69" d="100"/>
        </p:scale>
        <p:origin x="78" y="702"/>
      </p:cViewPr>
      <p:guideLst>
        <p:guide orient="horz" pos="2160"/>
        <p:guide pos="1055"/>
        <p:guide pos="57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56" y="-114"/>
      </p:cViewPr>
      <p:guideLst>
        <p:guide orient="horz" pos="3132"/>
        <p:guide pos="2145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5" tIns="47883" rIns="95765" bIns="4788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32" y="0"/>
            <a:ext cx="2945660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5" tIns="47883" rIns="95765" bIns="4788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59"/>
            <a:ext cx="2945660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5" tIns="47883" rIns="95765" bIns="4788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32" y="9428959"/>
            <a:ext cx="2945660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5" tIns="47883" rIns="95765" bIns="4788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C47885E-2530-48E8-A05F-C8FB1244D1E3}" type="slidenum">
              <a:rPr lang="fr-CH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7850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5" tIns="47883" rIns="95765" bIns="47883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5" tIns="47883" rIns="95765" bIns="4788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273"/>
            <a:ext cx="4984962" cy="446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5" tIns="47883" rIns="95765" bIns="47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Klicken Sie, um die Formate des Vorlagentextes zu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543"/>
            <a:ext cx="2945660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5" tIns="47883" rIns="95765" bIns="47883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5" tIns="47883" rIns="95765" bIns="4788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69DB6F31-4272-45D0-9BE9-C79400D5226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4099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CB3C0-6556-457E-982C-DFEE2E4D2509}" type="slidenum">
              <a:rPr lang="de-CH" smtClean="0">
                <a:cs typeface="Arial" charset="0"/>
              </a:rPr>
              <a:pPr/>
              <a:t>1</a:t>
            </a:fld>
            <a:endParaRPr lang="de-CH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98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10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99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11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69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12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69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13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05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14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31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15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31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16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31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17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31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18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0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19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0D22A-AFC9-4726-A0C9-D5503F803286}" type="slidenum">
              <a:rPr lang="de-CH" smtClean="0">
                <a:cs typeface="Arial" charset="0"/>
              </a:rPr>
              <a:pPr/>
              <a:t>2</a:t>
            </a:fld>
            <a:endParaRPr lang="de-CH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09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20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7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21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7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22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7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23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40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24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40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25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07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26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47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27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35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28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0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29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EF206-1DBD-4CF7-AE38-E502640978B4}" type="slidenum">
              <a:rPr lang="de-CH" smtClean="0">
                <a:cs typeface="Arial" charset="0"/>
              </a:rPr>
              <a:pPr/>
              <a:t>3</a:t>
            </a:fld>
            <a:endParaRPr lang="de-CH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4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4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5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5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5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6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5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7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99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8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58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5" tIns="47883" rIns="95765" bIns="47883" anchor="b"/>
          <a:lstStyle/>
          <a:p>
            <a:pPr algn="r"/>
            <a:fld id="{F8449941-C227-4CF6-A468-C7EC235293BE}" type="slidenum">
              <a:rPr lang="de-CH" sz="1300"/>
              <a:pPr algn="r"/>
              <a:t>9</a:t>
            </a:fld>
            <a:endParaRPr lang="de-CH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9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3284538" y="314325"/>
            <a:ext cx="25638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542" tIns="42771" rIns="85542" bIns="42771">
            <a:spAutoFit/>
          </a:bodyPr>
          <a:lstStyle/>
          <a:p>
            <a:pPr defTabSz="855663" eaLnBrk="0" hangingPunct="0">
              <a:defRPr/>
            </a:pPr>
            <a:r>
              <a:rPr lang="de-DE" sz="800">
                <a:solidFill>
                  <a:srgbClr val="000000"/>
                </a:solidFill>
                <a:cs typeface="+mn-cs"/>
              </a:rPr>
              <a:t>Eidgenössisches Volkswirtschaftsdepartement </a:t>
            </a:r>
            <a:r>
              <a:rPr lang="de-DE" sz="800" err="1">
                <a:solidFill>
                  <a:srgbClr val="000000"/>
                </a:solidFill>
                <a:cs typeface="+mn-cs"/>
              </a:rPr>
              <a:t>EVD</a:t>
            </a:r>
            <a:r>
              <a:rPr lang="de-DE" sz="800">
                <a:solidFill>
                  <a:srgbClr val="000000"/>
                </a:solidFill>
                <a:cs typeface="+mn-cs"/>
              </a:rPr>
              <a:t> </a:t>
            </a: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3270250" y="439738"/>
            <a:ext cx="230981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542" tIns="42771" rIns="85542" bIns="42771">
            <a:spAutoFit/>
          </a:bodyPr>
          <a:lstStyle/>
          <a:p>
            <a:pPr defTabSz="855663" eaLnBrk="0" hangingPunct="0">
              <a:defRPr/>
            </a:pPr>
            <a:r>
              <a:rPr lang="de-DE" sz="800" b="1">
                <a:solidFill>
                  <a:srgbClr val="000000"/>
                </a:solidFill>
                <a:cs typeface="+mn-cs"/>
              </a:rPr>
              <a:t>Staatssekretariat für Wirtschaft SECO</a:t>
            </a:r>
          </a:p>
          <a:p>
            <a:pPr defTabSz="855663" eaLnBrk="0" hangingPunct="0">
              <a:defRPr/>
            </a:pPr>
            <a:r>
              <a:rPr lang="de-DE" sz="800">
                <a:solidFill>
                  <a:srgbClr val="000000"/>
                </a:solidFill>
                <a:cs typeface="+mn-cs"/>
              </a:rPr>
              <a:t>Personenfreizügigkeit</a:t>
            </a:r>
            <a:r>
              <a:rPr lang="fr-CH" sz="800">
                <a:solidFill>
                  <a:srgbClr val="000000"/>
                </a:solidFill>
                <a:cs typeface="+mn-cs"/>
              </a:rPr>
              <a:t> und </a:t>
            </a:r>
            <a:r>
              <a:rPr lang="de-DE" sz="800">
                <a:solidFill>
                  <a:srgbClr val="000000"/>
                </a:solidFill>
                <a:cs typeface="+mn-cs"/>
              </a:rPr>
              <a:t>Arbeitsbeziehungen</a:t>
            </a:r>
          </a:p>
        </p:txBody>
      </p:sp>
      <p:grpSp>
        <p:nvGrpSpPr>
          <p:cNvPr id="6" name="LogoCol"/>
          <p:cNvGrpSpPr>
            <a:grpSpLocks noChangeAspect="1"/>
          </p:cNvGrpSpPr>
          <p:nvPr userDrawn="1"/>
        </p:nvGrpSpPr>
        <p:grpSpPr bwMode="auto">
          <a:xfrm>
            <a:off x="1219200" y="346075"/>
            <a:ext cx="1979613" cy="492125"/>
            <a:chOff x="1411" y="9286"/>
            <a:chExt cx="9056" cy="2250"/>
          </a:xfrm>
        </p:grpSpPr>
        <p:pic>
          <p:nvPicPr>
            <p:cNvPr id="7" name="Picture 15" descr="Bundeslogo_sw_pos_600"/>
            <p:cNvPicPr>
              <a:picLocks noChangeAspect="1" noChangeArrowheads="1"/>
            </p:cNvPicPr>
            <p:nvPr userDrawn="1"/>
          </p:nvPicPr>
          <p:blipFill>
            <a:blip r:embed="rId2"/>
            <a:srcRect l="17969"/>
            <a:stretch>
              <a:fillRect/>
            </a:stretch>
          </p:blipFill>
          <p:spPr bwMode="auto">
            <a:xfrm>
              <a:off x="3027" y="9286"/>
              <a:ext cx="7440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6" descr="Bundeslogo_RGB_pos_600 neu"/>
            <p:cNvPicPr>
              <a:picLocks noChangeAspect="1" noChangeArrowheads="1"/>
            </p:cNvPicPr>
            <p:nvPr userDrawn="1"/>
          </p:nvPicPr>
          <p:blipFill>
            <a:blip r:embed="rId3"/>
            <a:srcRect r="82034"/>
            <a:stretch>
              <a:fillRect/>
            </a:stretch>
          </p:blipFill>
          <p:spPr bwMode="auto">
            <a:xfrm>
              <a:off x="1411" y="9286"/>
              <a:ext cx="1620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1"/>
          <p:cNvSpPr/>
          <p:nvPr userDrawn="1"/>
        </p:nvSpPr>
        <p:spPr>
          <a:xfrm>
            <a:off x="5835650" y="314325"/>
            <a:ext cx="374332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CH" sz="800" err="1">
                <a:cs typeface="+mn-cs"/>
              </a:rPr>
              <a:t>Interessengemeinschaf</a:t>
            </a:r>
            <a:r>
              <a:rPr lang="de-CH" sz="800">
                <a:cs typeface="+mn-cs"/>
              </a:rPr>
              <a:t>t der Paritätischen Kommissionen von AVE-</a:t>
            </a:r>
            <a:r>
              <a:rPr lang="de-CH" sz="800" err="1">
                <a:cs typeface="+mn-cs"/>
              </a:rPr>
              <a:t>GAV</a:t>
            </a:r>
            <a:endParaRPr lang="de-CH" sz="800">
              <a:cs typeface="+mn-cs"/>
            </a:endParaRPr>
          </a:p>
          <a:p>
            <a:pPr>
              <a:defRPr/>
            </a:pPr>
            <a:r>
              <a:rPr lang="de-CH" sz="800" b="1">
                <a:cs typeface="+mn-cs"/>
              </a:rPr>
              <a:t>IG PBK </a:t>
            </a:r>
            <a:endParaRPr lang="fr-CH" sz="800">
              <a:cs typeface="+mn-cs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3675" y="2324100"/>
            <a:ext cx="8047038" cy="2393950"/>
          </a:xfrm>
        </p:spPr>
        <p:txBody>
          <a:bodyPr lIns="91444" tIns="45723" rIns="91444" bIns="45723"/>
          <a:lstStyle>
            <a:lvl1pPr>
              <a:defRPr sz="5200"/>
            </a:lvl1pPr>
          </a:lstStyle>
          <a:p>
            <a:r>
              <a:rPr lang="fr-CH"/>
              <a:t>Titelmasterformat durch Klicken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4150" y="5146675"/>
            <a:ext cx="8056563" cy="14493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fr-CH"/>
              <a:t>Formatvorlage des Untertitelmasters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9726FB0-9FA9-4FC3-A54B-BA97321E39EC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53313" y="242888"/>
            <a:ext cx="2057400" cy="58642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9525" y="242888"/>
            <a:ext cx="6021388" cy="58642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3606BB3-975B-4C90-9D42-616A16910FA0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4425950" y="29146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CH">
              <a:cs typeface="+mn-cs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227138" y="6296025"/>
            <a:ext cx="4878387" cy="37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542" tIns="42771" rIns="85542" bIns="42771">
            <a:spAutoFit/>
          </a:bodyPr>
          <a:lstStyle/>
          <a:p>
            <a:pPr defTabSz="855663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900" b="1" dirty="0" err="1" smtClean="0"/>
              <a:t>Prozessabschnitt</a:t>
            </a:r>
            <a:r>
              <a:rPr lang="en-US" sz="900" b="1" baseline="0" dirty="0" smtClean="0"/>
              <a:t> </a:t>
            </a:r>
            <a:r>
              <a:rPr lang="en-US" sz="900" b="1" baseline="0" dirty="0" err="1" smtClean="0"/>
              <a:t>Gleichwertigkeitsprüfung</a:t>
            </a:r>
            <a:r>
              <a:rPr lang="en-US" sz="900" b="1" baseline="0" dirty="0" smtClean="0"/>
              <a:t> / </a:t>
            </a:r>
            <a:r>
              <a:rPr lang="en-US" sz="900" b="1" baseline="0" dirty="0" err="1" smtClean="0"/>
              <a:t>Rechtliches</a:t>
            </a:r>
            <a:r>
              <a:rPr lang="en-US" sz="900" b="1" baseline="0" dirty="0" smtClean="0"/>
              <a:t> </a:t>
            </a:r>
            <a:r>
              <a:rPr lang="en-US" sz="900" b="1" baseline="0" dirty="0" err="1" smtClean="0"/>
              <a:t>Gehör</a:t>
            </a:r>
            <a:endParaRPr lang="en-US" sz="900" b="1" dirty="0"/>
          </a:p>
          <a:p>
            <a:pPr defTabSz="855663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900" dirty="0" smtClean="0"/>
              <a:t>Stefan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Strausak</a:t>
            </a:r>
            <a:r>
              <a:rPr lang="en-US" sz="900" baseline="0" dirty="0" smtClean="0"/>
              <a:t>, SPBH    / Stephen </a:t>
            </a:r>
            <a:r>
              <a:rPr lang="en-US" sz="900" baseline="0" dirty="0" err="1" smtClean="0"/>
              <a:t>Ammann</a:t>
            </a:r>
            <a:r>
              <a:rPr lang="en-US" sz="900" baseline="0" dirty="0" smtClean="0"/>
              <a:t>, SVK / SPK</a:t>
            </a:r>
            <a:endParaRPr lang="en-US" sz="900" dirty="0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>
            <a:off x="1403350" y="6237288"/>
            <a:ext cx="8108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>
              <a:cs typeface="+mn-cs"/>
            </a:endParaRPr>
          </a:p>
        </p:txBody>
      </p:sp>
      <p:pic>
        <p:nvPicPr>
          <p:cNvPr id="7" name="LogoCOL" descr="Logo_col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231" b="40395"/>
          <a:stretch>
            <a:fillRect/>
          </a:stretch>
        </p:blipFill>
        <p:spPr bwMode="auto">
          <a:xfrm>
            <a:off x="392113" y="352425"/>
            <a:ext cx="2746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A6DC32D-60CD-46EB-9057-B3E4F12A8837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D157A10-F101-40F7-A585-F4C7D5574BFC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9525" y="117475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70525" y="1174750"/>
            <a:ext cx="4040188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EA6E46D-FA27-4C76-819E-B9F797A8959F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DCBD9A0-ED28-47B9-8036-958B7DC5C2B3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7FB86E8-6B92-4785-A220-E936525AC6D0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909374D-0257-48F5-8646-05D4D6F872F3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1CDC3ED-5360-4EF5-8C74-95F10594537E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9F4AE56-5D31-4B4D-B1BF-E51F9E2FC288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174750"/>
            <a:ext cx="8231188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4" tIns="45723" rIns="91444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Hier klicken, um Master-Textformat zu bearbeiten.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425950" y="29146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CH">
              <a:cs typeface="+mn-cs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1227138" y="6296025"/>
            <a:ext cx="48783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542" tIns="42771" rIns="85542" bIns="42771">
            <a:spAutoFit/>
          </a:bodyPr>
          <a:lstStyle/>
          <a:p>
            <a:pPr defTabSz="855663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900" b="1" dirty="0" err="1" smtClean="0">
                <a:cs typeface="+mn-cs"/>
              </a:rPr>
              <a:t>Prozessabschnitt</a:t>
            </a:r>
            <a:r>
              <a:rPr lang="en-US" sz="900" b="1" dirty="0" smtClean="0">
                <a:cs typeface="+mn-cs"/>
              </a:rPr>
              <a:t> </a:t>
            </a:r>
            <a:r>
              <a:rPr lang="en-US" sz="900" b="1" dirty="0" err="1" smtClean="0">
                <a:cs typeface="+mn-cs"/>
              </a:rPr>
              <a:t>Gleichwertigkeitsprüfung</a:t>
            </a:r>
            <a:r>
              <a:rPr lang="en-US" sz="900" b="1" baseline="0" dirty="0" smtClean="0">
                <a:cs typeface="+mn-cs"/>
              </a:rPr>
              <a:t> / </a:t>
            </a:r>
            <a:r>
              <a:rPr lang="en-US" sz="900" b="1" baseline="0" dirty="0" err="1" smtClean="0">
                <a:cs typeface="+mn-cs"/>
              </a:rPr>
              <a:t>Rechtliches</a:t>
            </a:r>
            <a:r>
              <a:rPr lang="en-US" sz="900" b="1" baseline="0" dirty="0" smtClean="0">
                <a:cs typeface="+mn-cs"/>
              </a:rPr>
              <a:t> </a:t>
            </a:r>
            <a:r>
              <a:rPr lang="en-US" sz="900" b="1" baseline="0" dirty="0" err="1" smtClean="0">
                <a:cs typeface="+mn-cs"/>
              </a:rPr>
              <a:t>Gehör</a:t>
            </a:r>
            <a:endParaRPr lang="en-US" sz="900" b="1" dirty="0">
              <a:cs typeface="+mn-cs"/>
            </a:endParaRPr>
          </a:p>
          <a:p>
            <a:pPr defTabSz="855663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900" dirty="0" smtClean="0">
                <a:cs typeface="+mn-cs"/>
              </a:rPr>
              <a:t>Stefan </a:t>
            </a:r>
            <a:r>
              <a:rPr lang="en-US" sz="900" dirty="0" err="1" smtClean="0">
                <a:cs typeface="+mn-cs"/>
              </a:rPr>
              <a:t>Strausak</a:t>
            </a:r>
            <a:r>
              <a:rPr lang="en-US" sz="900" dirty="0" smtClean="0">
                <a:cs typeface="+mn-cs"/>
              </a:rPr>
              <a:t>, SPBH</a:t>
            </a:r>
            <a:endParaRPr lang="en-US" sz="900" dirty="0">
              <a:cs typeface="+mn-cs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42" tIns="42771" rIns="85542" bIns="42771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cs typeface="+mn-cs"/>
              </a:defRPr>
            </a:lvl1pPr>
          </a:lstStyle>
          <a:p>
            <a:pPr>
              <a:defRPr/>
            </a:pPr>
            <a:r>
              <a:rPr lang="fr-CH"/>
              <a:t> </a:t>
            </a: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1403350" y="6237288"/>
            <a:ext cx="8108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>
              <a:cs typeface="+mn-cs"/>
            </a:endParaRPr>
          </a:p>
        </p:txBody>
      </p:sp>
      <p:pic>
        <p:nvPicPr>
          <p:cNvPr id="1031" name="LogoCOL" descr="Logo_col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231" b="40395"/>
          <a:stretch>
            <a:fillRect/>
          </a:stretch>
        </p:blipFill>
        <p:spPr bwMode="auto">
          <a:xfrm>
            <a:off x="392113" y="352425"/>
            <a:ext cx="2746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289050" y="242888"/>
            <a:ext cx="82216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42" tIns="42771" rIns="85542" bIns="427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6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256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2pPr>
      <a:lvl3pPr marL="895350" indent="-173038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3pPr>
      <a:lvl4pPr marL="1257300" indent="-18256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4pPr>
      <a:lvl5pPr marL="1619250" indent="-1809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5pPr>
      <a:lvl6pPr marL="2076450" indent="-1809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6pPr>
      <a:lvl7pPr marL="2533650" indent="-1809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7pPr>
      <a:lvl8pPr marL="2990850" indent="-1809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8pPr>
      <a:lvl9pPr marL="3448050" indent="-1809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2520" y="1844675"/>
            <a:ext cx="8640959" cy="1584325"/>
          </a:xfrm>
        </p:spPr>
        <p:txBody>
          <a:bodyPr/>
          <a:lstStyle/>
          <a:p>
            <a:pPr algn="ctr" eaLnBrk="1" hangingPunct="1"/>
            <a:r>
              <a:rPr lang="fr-CH" sz="4400" smtClean="0"/>
              <a:t>II</a:t>
            </a:r>
            <a:r>
              <a:rPr lang="fr-CH" sz="4400" dirty="0" smtClean="0"/>
              <a:t>. </a:t>
            </a:r>
            <a:r>
              <a:rPr lang="fr-CH" sz="4400" dirty="0" err="1" smtClean="0"/>
              <a:t>Gleichwertigkeitsprüfung</a:t>
            </a:r>
            <a:r>
              <a:rPr lang="fr-CH" sz="4400" dirty="0" smtClean="0"/>
              <a:t> </a:t>
            </a:r>
            <a:br>
              <a:rPr lang="fr-CH" sz="4400" dirty="0" smtClean="0"/>
            </a:br>
            <a:r>
              <a:rPr lang="fr-CH" sz="4400" dirty="0" smtClean="0"/>
              <a:t>/ </a:t>
            </a:r>
            <a:r>
              <a:rPr lang="fr-CH" sz="4400" dirty="0" err="1" smtClean="0"/>
              <a:t>Rechtliches</a:t>
            </a:r>
            <a:r>
              <a:rPr lang="fr-CH" sz="4400" dirty="0" smtClean="0"/>
              <a:t> </a:t>
            </a:r>
            <a:r>
              <a:rPr lang="fr-CH" sz="4400" dirty="0" err="1" smtClean="0"/>
              <a:t>Gehör</a:t>
            </a:r>
            <a:r>
              <a:rPr lang="fr-CH" sz="4400" dirty="0" smtClean="0"/>
              <a:t/>
            </a:r>
            <a:br>
              <a:rPr lang="fr-CH" sz="4400" dirty="0" smtClean="0"/>
            </a:br>
            <a:endParaRPr lang="fr-CH" sz="440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32520" y="3716883"/>
            <a:ext cx="8640959" cy="194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4" tIns="45723" rIns="91444" bIns="45723" numCol="2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CH" sz="2800" kern="0" dirty="0" smtClean="0"/>
              <a:t>Stefan </a:t>
            </a:r>
            <a:r>
              <a:rPr lang="fr-CH" sz="2800" kern="0" dirty="0" err="1" smtClean="0"/>
              <a:t>Strausak</a:t>
            </a:r>
            <a:r>
              <a:rPr lang="fr-CH" sz="2800" kern="0" dirty="0" smtClean="0"/>
              <a:t/>
            </a:r>
            <a:br>
              <a:rPr lang="fr-CH" sz="2800" kern="0" dirty="0" smtClean="0"/>
            </a:br>
            <a:endParaRPr lang="fr-CH" sz="1800" kern="0" dirty="0" smtClean="0"/>
          </a:p>
          <a:p>
            <a:pPr algn="ctr" eaLnBrk="1" hangingPunct="1"/>
            <a:r>
              <a:rPr lang="fr-CH" sz="1800" kern="0" dirty="0" err="1" smtClean="0"/>
              <a:t>Geschäftsführer</a:t>
            </a:r>
            <a:r>
              <a:rPr lang="fr-CH" sz="1800" kern="0" dirty="0" smtClean="0"/>
              <a:t/>
            </a:r>
            <a:br>
              <a:rPr lang="fr-CH" sz="1800" kern="0" dirty="0" smtClean="0"/>
            </a:br>
            <a:r>
              <a:rPr lang="fr-CH" sz="1800" kern="0" dirty="0" err="1" smtClean="0"/>
              <a:t>Schweizerische</a:t>
            </a:r>
            <a:r>
              <a:rPr lang="fr-CH" sz="1800" kern="0" dirty="0" smtClean="0"/>
              <a:t> </a:t>
            </a:r>
            <a:r>
              <a:rPr lang="fr-CH" sz="1800" kern="0" dirty="0" err="1" smtClean="0"/>
              <a:t>Paritätische</a:t>
            </a:r>
            <a:r>
              <a:rPr lang="fr-CH" sz="1800" kern="0" dirty="0" smtClean="0"/>
              <a:t/>
            </a:r>
            <a:br>
              <a:rPr lang="fr-CH" sz="1800" kern="0" dirty="0" smtClean="0"/>
            </a:br>
            <a:r>
              <a:rPr lang="fr-CH" sz="1800" kern="0" dirty="0" err="1" smtClean="0"/>
              <a:t>Berufskommission</a:t>
            </a:r>
            <a:r>
              <a:rPr lang="fr-CH" sz="1800" kern="0" dirty="0" smtClean="0"/>
              <a:t> </a:t>
            </a:r>
            <a:r>
              <a:rPr lang="fr-CH" sz="1800" kern="0" dirty="0" err="1" smtClean="0"/>
              <a:t>Holzbau</a:t>
            </a:r>
            <a:r>
              <a:rPr lang="fr-CH" sz="4800" kern="0" dirty="0" smtClean="0"/>
              <a:t/>
            </a:r>
            <a:br>
              <a:rPr lang="fr-CH" sz="4800" kern="0" dirty="0" smtClean="0"/>
            </a:br>
            <a:r>
              <a:rPr lang="fr-CH" sz="2800" kern="0" dirty="0" smtClean="0"/>
              <a:t>Stephen </a:t>
            </a:r>
            <a:r>
              <a:rPr lang="fr-CH" sz="2800" kern="0" dirty="0" err="1" smtClean="0"/>
              <a:t>Ammann</a:t>
            </a:r>
            <a:endParaRPr lang="fr-CH" sz="2800" kern="0" dirty="0" smtClean="0"/>
          </a:p>
          <a:p>
            <a:pPr algn="ctr" eaLnBrk="1" hangingPunct="1"/>
            <a:endParaRPr lang="fr-CH" sz="1800" kern="0" dirty="0" smtClean="0"/>
          </a:p>
          <a:p>
            <a:pPr algn="ctr" eaLnBrk="1" hangingPunct="1"/>
            <a:r>
              <a:rPr lang="fr-CH" sz="1800" kern="0" dirty="0" err="1" smtClean="0"/>
              <a:t>Leiter</a:t>
            </a:r>
            <a:r>
              <a:rPr lang="fr-CH" sz="1800" kern="0" dirty="0" smtClean="0"/>
              <a:t> </a:t>
            </a:r>
            <a:r>
              <a:rPr lang="fr-CH" sz="1800" kern="0" dirty="0" err="1" smtClean="0"/>
              <a:t>Rechtsdienst</a:t>
            </a:r>
            <a:endParaRPr lang="fr-CH" sz="1800" kern="0" dirty="0" smtClean="0"/>
          </a:p>
          <a:p>
            <a:pPr algn="ctr" eaLnBrk="1" hangingPunct="1"/>
            <a:r>
              <a:rPr lang="fr-CH" sz="1800" kern="0" dirty="0" smtClean="0"/>
              <a:t>SVK </a:t>
            </a:r>
            <a:r>
              <a:rPr lang="fr-CH" sz="1800" kern="0" dirty="0" err="1" smtClean="0"/>
              <a:t>Bauhauptgewerbe</a:t>
            </a:r>
            <a:r>
              <a:rPr lang="fr-CH" sz="1800" kern="0" dirty="0" smtClean="0"/>
              <a:t> /</a:t>
            </a:r>
          </a:p>
          <a:p>
            <a:pPr algn="ctr" eaLnBrk="1" hangingPunct="1"/>
            <a:r>
              <a:rPr lang="fr-CH" sz="1800" kern="0" dirty="0" smtClean="0"/>
              <a:t>SPK </a:t>
            </a:r>
            <a:r>
              <a:rPr lang="fr-CH" sz="1800" kern="0" dirty="0" err="1" smtClean="0"/>
              <a:t>Gleisbau</a:t>
            </a:r>
            <a:endParaRPr lang="fr-CH" sz="1800" kern="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I. </a:t>
            </a:r>
            <a:r>
              <a:rPr lang="fr-CH" sz="2800" dirty="0" err="1" smtClean="0"/>
              <a:t>Vollständigkeit</a:t>
            </a:r>
            <a:r>
              <a:rPr lang="fr-CH" sz="2800" dirty="0" smtClean="0"/>
              <a:t> der </a:t>
            </a:r>
            <a:r>
              <a:rPr lang="fr-CH" sz="2800" dirty="0" err="1" smtClean="0"/>
              <a:t>Unterlagen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Problem: Die Unterlagen werden vom Entsendebetrieb nur unvollständig eingereicht:</a:t>
            </a:r>
          </a:p>
          <a:p>
            <a:pPr marL="0" indent="0">
              <a:buNone/>
            </a:pPr>
            <a:endParaRPr lang="de-CH" sz="2000" b="1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US" sz="1800" b="1" dirty="0" err="1" smtClean="0"/>
              <a:t>Nachteil</a:t>
            </a:r>
            <a:r>
              <a:rPr lang="en-US" sz="1800" b="1" dirty="0" smtClean="0"/>
              <a:t>: </a:t>
            </a:r>
            <a:r>
              <a:rPr lang="en-US" sz="1800" b="1" dirty="0" smtClean="0">
                <a:solidFill>
                  <a:srgbClr val="FF0000"/>
                </a:solidFill>
              </a:rPr>
              <a:t>“</a:t>
            </a:r>
            <a:r>
              <a:rPr lang="de-CH" sz="1800" b="1" dirty="0" smtClean="0">
                <a:solidFill>
                  <a:srgbClr val="FF0000"/>
                </a:solidFill>
              </a:rPr>
              <a:t>Auffüllen” birgt die folgenden Gefahren</a:t>
            </a:r>
            <a:endParaRPr lang="de-CH" sz="2000" b="1" dirty="0" smtClean="0">
              <a:solidFill>
                <a:srgbClr val="FF0000"/>
              </a:solidFill>
            </a:endParaRPr>
          </a:p>
          <a:p>
            <a:pPr marL="361950" indent="-361950">
              <a:buFont typeface="Symbol" panose="05050102010706020507" pitchFamily="18" charset="2"/>
              <a:buChar char="-"/>
            </a:pPr>
            <a:r>
              <a:rPr lang="de-CH" sz="1800" dirty="0" smtClean="0"/>
              <a:t>Auffüllen basiert in erster Linie auf Annahmen</a:t>
            </a:r>
          </a:p>
          <a:p>
            <a:pPr marL="361950" indent="-361950">
              <a:buFont typeface="Symbol" panose="05050102010706020507" pitchFamily="18" charset="2"/>
              <a:buChar char="-"/>
            </a:pPr>
            <a:r>
              <a:rPr lang="de-CH" sz="1800" dirty="0" smtClean="0"/>
              <a:t>Basiert die ausgefällte Sanktion auf Annahmen, erschwert sich eine gerichtliche Durchsetzung bzw. Verrechnung mit der Kaution (ist nichts weiter als eine Parteibehauptung)</a:t>
            </a:r>
          </a:p>
          <a:p>
            <a:pPr marL="361950" indent="-361950">
              <a:buFont typeface="Symbol" panose="05050102010706020507" pitchFamily="18" charset="2"/>
              <a:buChar char="-"/>
            </a:pPr>
            <a:r>
              <a:rPr lang="de-CH" sz="1800" dirty="0" smtClean="0"/>
              <a:t>Annahmen können sich auch zugunsten des Betriebs auswirken (wenn Arbeits- und Lohnbedingungen in Realität schlechter sind als angenommen)</a:t>
            </a:r>
          </a:p>
          <a:p>
            <a:pPr marL="0" indent="0">
              <a:buNone/>
            </a:pPr>
            <a:endParaRPr lang="de-CH" sz="1800" dirty="0" smtClean="0"/>
          </a:p>
          <a:p>
            <a:pPr marL="1254125" indent="-1254125">
              <a:buNone/>
            </a:pPr>
            <a:r>
              <a:rPr lang="de-CH" sz="1800" dirty="0" smtClean="0">
                <a:sym typeface="Wingdings" panose="05000000000000000000" pitchFamily="2" charset="2"/>
              </a:rPr>
              <a:t> </a:t>
            </a:r>
            <a:r>
              <a:rPr lang="de-CH" sz="1800" u="sng" dirty="0" smtClean="0">
                <a:sym typeface="Wingdings" panose="05000000000000000000" pitchFamily="2" charset="2"/>
              </a:rPr>
              <a:t>Beachte</a:t>
            </a:r>
            <a:r>
              <a:rPr lang="de-CH" sz="1800" dirty="0" smtClean="0">
                <a:sym typeface="Wingdings" panose="05000000000000000000" pitchFamily="2" charset="2"/>
              </a:rPr>
              <a:t>:	Auch bei unvollständiger Einreichung der Unterlagen kann PK den Kanton auf die Verletzung von Art. 7 EntsG aufmerksam machen.</a:t>
            </a:r>
            <a:endParaRPr lang="de-CH" sz="1800" dirty="0" smtClean="0"/>
          </a:p>
          <a:p>
            <a:pPr marL="0" indent="0">
              <a:buNone/>
            </a:pPr>
            <a:endParaRPr lang="de-CH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10</a:t>
            </a:fld>
            <a:r>
              <a:rPr lang="fr-CH" sz="80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1903" r="3884"/>
          <a:stretch/>
        </p:blipFill>
        <p:spPr bwMode="auto">
          <a:xfrm>
            <a:off x="8620670" y="2276872"/>
            <a:ext cx="107748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II. </a:t>
            </a:r>
            <a:r>
              <a:rPr lang="fr-CH" sz="2800" dirty="0" err="1" smtClean="0"/>
              <a:t>Qualität</a:t>
            </a:r>
            <a:r>
              <a:rPr lang="fr-CH" sz="2800" dirty="0" smtClean="0"/>
              <a:t> der </a:t>
            </a:r>
            <a:r>
              <a:rPr lang="fr-CH" sz="2800" dirty="0" err="1" smtClean="0"/>
              <a:t>Unterlagen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Problem: Welche Unterlagen bzw. Belege sollen berücksichtigt werden? In der Praxis zeigen sich vielfältige Fragestellungen:</a:t>
            </a:r>
          </a:p>
          <a:p>
            <a:pPr marL="514350" indent="-514350"/>
            <a:endParaRPr lang="de-CH" sz="2000" b="1" dirty="0" smtClean="0"/>
          </a:p>
          <a:p>
            <a:pPr marL="514350" indent="-514350"/>
            <a:r>
              <a:rPr lang="en-US" sz="2000" dirty="0" err="1" smtClean="0"/>
              <a:t>Fremdsprachige</a:t>
            </a:r>
            <a:r>
              <a:rPr lang="en-US" sz="2000" dirty="0" smtClean="0"/>
              <a:t> </a:t>
            </a:r>
            <a:r>
              <a:rPr lang="en-US" sz="2000" dirty="0" err="1" smtClean="0"/>
              <a:t>Unterlagen</a:t>
            </a:r>
            <a:r>
              <a:rPr lang="en-US" sz="2000" dirty="0" smtClean="0"/>
              <a:t> </a:t>
            </a:r>
            <a:r>
              <a:rPr lang="en-US" sz="2000" dirty="0" err="1" smtClean="0"/>
              <a:t>akzeptieren</a:t>
            </a:r>
            <a:r>
              <a:rPr lang="en-US" sz="2000" dirty="0" smtClean="0"/>
              <a:t>?</a:t>
            </a:r>
          </a:p>
          <a:p>
            <a:pPr marL="514350" indent="-514350"/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Zweifelsfall</a:t>
            </a:r>
            <a:r>
              <a:rPr lang="en-US" sz="2000" dirty="0" smtClean="0"/>
              <a:t> auf der </a:t>
            </a:r>
            <a:r>
              <a:rPr lang="en-US" sz="2000" dirty="0" err="1" smtClean="0"/>
              <a:t>Zustellung</a:t>
            </a:r>
            <a:r>
              <a:rPr lang="en-US" sz="2000" dirty="0" smtClean="0"/>
              <a:t> von </a:t>
            </a:r>
            <a:r>
              <a:rPr lang="en-US" sz="2000" dirty="0" err="1" smtClean="0"/>
              <a:t>Bankbelegen</a:t>
            </a:r>
            <a:r>
              <a:rPr lang="en-US" sz="2000" dirty="0" smtClean="0"/>
              <a:t> </a:t>
            </a:r>
            <a:r>
              <a:rPr lang="en-US" sz="2000" dirty="0" err="1" smtClean="0"/>
              <a:t>beharren</a:t>
            </a:r>
            <a:r>
              <a:rPr lang="en-US" sz="2000" dirty="0" smtClean="0"/>
              <a:t>?</a:t>
            </a:r>
          </a:p>
          <a:p>
            <a:pPr marL="514350" indent="-514350"/>
            <a:r>
              <a:rPr lang="en-US" sz="2000" dirty="0" err="1" smtClean="0"/>
              <a:t>Vom</a:t>
            </a:r>
            <a:r>
              <a:rPr lang="en-US" sz="2000" dirty="0" smtClean="0"/>
              <a:t> </a:t>
            </a:r>
            <a:r>
              <a:rPr lang="en-US" sz="2000" dirty="0" err="1" smtClean="0"/>
              <a:t>Mitarbeiter</a:t>
            </a:r>
            <a:r>
              <a:rPr lang="en-US" sz="2000" dirty="0" smtClean="0"/>
              <a:t> </a:t>
            </a:r>
            <a:r>
              <a:rPr lang="en-US" sz="2000" dirty="0" err="1" smtClean="0"/>
              <a:t>visierte</a:t>
            </a:r>
            <a:r>
              <a:rPr lang="en-US" sz="2000" dirty="0" smtClean="0"/>
              <a:t> </a:t>
            </a:r>
            <a:r>
              <a:rPr lang="en-US" sz="2000" dirty="0" err="1" smtClean="0"/>
              <a:t>Barzahlungen</a:t>
            </a:r>
            <a:r>
              <a:rPr lang="en-US" sz="2000" dirty="0" smtClean="0"/>
              <a:t> </a:t>
            </a:r>
            <a:r>
              <a:rPr lang="en-US" sz="2000" dirty="0" err="1" smtClean="0"/>
              <a:t>akzeptieren</a:t>
            </a:r>
            <a:r>
              <a:rPr lang="en-US" sz="2000" dirty="0" smtClean="0"/>
              <a:t>?</a:t>
            </a:r>
          </a:p>
          <a:p>
            <a:pPr marL="514350" indent="-514350"/>
            <a:r>
              <a:rPr lang="en-US" sz="2000" dirty="0" smtClean="0"/>
              <a:t>Was </a:t>
            </a:r>
            <a:r>
              <a:rPr lang="en-US" sz="2000" dirty="0" err="1" smtClean="0"/>
              <a:t>kann</a:t>
            </a:r>
            <a:r>
              <a:rPr lang="en-US" sz="2000" dirty="0" smtClean="0"/>
              <a:t> </a:t>
            </a:r>
            <a:r>
              <a:rPr lang="en-US" sz="2000" dirty="0" err="1" smtClean="0"/>
              <a:t>alles</a:t>
            </a:r>
            <a:r>
              <a:rPr lang="en-US" sz="2000" dirty="0" smtClean="0"/>
              <a:t> </a:t>
            </a:r>
            <a:r>
              <a:rPr lang="en-US" sz="2000" dirty="0" err="1" smtClean="0"/>
              <a:t>durch</a:t>
            </a:r>
            <a:r>
              <a:rPr lang="en-US" sz="2000" dirty="0" smtClean="0"/>
              <a:t> </a:t>
            </a:r>
            <a:r>
              <a:rPr lang="en-US" sz="2000" dirty="0" err="1" smtClean="0"/>
              <a:t>Unterschrift</a:t>
            </a:r>
            <a:r>
              <a:rPr lang="en-US" sz="2000" dirty="0" smtClean="0"/>
              <a:t> der </a:t>
            </a:r>
            <a:r>
              <a:rPr lang="en-US" sz="2000" dirty="0" err="1" smtClean="0"/>
              <a:t>Mitarbeitenden</a:t>
            </a:r>
            <a:r>
              <a:rPr lang="en-US" sz="2000" dirty="0" smtClean="0"/>
              <a:t> </a:t>
            </a:r>
            <a:r>
              <a:rPr lang="en-US" sz="2000" dirty="0" err="1" smtClean="0"/>
              <a:t>berücksichtigt</a:t>
            </a:r>
            <a:r>
              <a:rPr lang="en-US" sz="2000" dirty="0" smtClean="0"/>
              <a:t> </a:t>
            </a:r>
            <a:r>
              <a:rPr lang="en-US" sz="2000" dirty="0" err="1" smtClean="0"/>
              <a:t>werden</a:t>
            </a:r>
            <a:r>
              <a:rPr lang="en-US" sz="2000" dirty="0" smtClean="0"/>
              <a:t>?</a:t>
            </a:r>
            <a:endParaRPr lang="en-US" sz="2000" dirty="0"/>
          </a:p>
          <a:p>
            <a:pPr marL="541338" indent="-541338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	</a:t>
            </a:r>
            <a:r>
              <a:rPr lang="en-US" sz="2000" dirty="0" err="1" smtClean="0"/>
              <a:t>Hier</a:t>
            </a:r>
            <a:r>
              <a:rPr lang="en-US" sz="2000" dirty="0" smtClean="0"/>
              <a:t> </a:t>
            </a:r>
            <a:r>
              <a:rPr lang="en-US" sz="2000" dirty="0" err="1" smtClean="0"/>
              <a:t>liegt</a:t>
            </a:r>
            <a:r>
              <a:rPr lang="en-US" sz="2000" dirty="0" smtClean="0"/>
              <a:t> </a:t>
            </a:r>
            <a:r>
              <a:rPr lang="en-US" sz="2000" dirty="0" err="1" smtClean="0"/>
              <a:t>sehr</a:t>
            </a:r>
            <a:r>
              <a:rPr lang="en-US" sz="2000" dirty="0" smtClean="0"/>
              <a:t> </a:t>
            </a:r>
            <a:r>
              <a:rPr lang="en-US" sz="2000" dirty="0" err="1" smtClean="0"/>
              <a:t>viel</a:t>
            </a:r>
            <a:r>
              <a:rPr lang="en-US" sz="2000" dirty="0" smtClean="0"/>
              <a:t> </a:t>
            </a:r>
            <a:r>
              <a:rPr lang="en-US" sz="2000" dirty="0" err="1" smtClean="0"/>
              <a:t>Ermessenspielraum</a:t>
            </a:r>
            <a:r>
              <a:rPr lang="en-US" sz="2000" dirty="0" smtClean="0"/>
              <a:t> </a:t>
            </a:r>
            <a:r>
              <a:rPr lang="en-US" sz="2000" dirty="0" err="1" smtClean="0"/>
              <a:t>bei</a:t>
            </a:r>
            <a:r>
              <a:rPr lang="en-US" sz="2000" dirty="0" smtClean="0"/>
              <a:t> den </a:t>
            </a:r>
            <a:r>
              <a:rPr lang="en-US" sz="2000" dirty="0" err="1" smtClean="0"/>
              <a:t>Paritätischen</a:t>
            </a:r>
            <a:r>
              <a:rPr lang="en-US" sz="2000" dirty="0" smtClean="0"/>
              <a:t> </a:t>
            </a:r>
            <a:r>
              <a:rPr lang="en-US" sz="2000" dirty="0" err="1" smtClean="0"/>
              <a:t>Kommissionen</a:t>
            </a:r>
            <a:r>
              <a:rPr lang="en-US" sz="2000" dirty="0" smtClean="0"/>
              <a:t>, </a:t>
            </a:r>
            <a:r>
              <a:rPr lang="en-US" sz="2000" dirty="0" err="1" smtClean="0"/>
              <a:t>daher</a:t>
            </a:r>
            <a:r>
              <a:rPr lang="en-US" sz="2000" dirty="0" smtClean="0"/>
              <a:t> </a:t>
            </a:r>
            <a:r>
              <a:rPr lang="en-US" sz="2000" dirty="0" err="1" smtClean="0"/>
              <a:t>wird</a:t>
            </a:r>
            <a:r>
              <a:rPr lang="en-US" sz="2000" dirty="0" smtClean="0"/>
              <a:t> 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/>
              <a:t>einheitliche</a:t>
            </a:r>
            <a:r>
              <a:rPr lang="en-US" sz="2000" dirty="0" smtClean="0"/>
              <a:t> Praxis </a:t>
            </a:r>
            <a:r>
              <a:rPr lang="en-US" sz="2000" dirty="0" err="1" smtClean="0"/>
              <a:t>empfohlen</a:t>
            </a:r>
            <a:r>
              <a:rPr lang="en-US" sz="2000" dirty="0" smtClean="0"/>
              <a:t>. </a:t>
            </a:r>
            <a:r>
              <a:rPr lang="en-US" sz="2000" dirty="0" err="1" smtClean="0"/>
              <a:t>Generell</a:t>
            </a:r>
            <a:r>
              <a:rPr lang="en-US" sz="2000" dirty="0" smtClean="0"/>
              <a:t> </a:t>
            </a:r>
            <a:r>
              <a:rPr lang="en-US" sz="2000" dirty="0" err="1" smtClean="0"/>
              <a:t>können</a:t>
            </a:r>
            <a:r>
              <a:rPr lang="en-US" sz="2000" dirty="0" smtClean="0"/>
              <a:t> </a:t>
            </a:r>
            <a:r>
              <a:rPr lang="en-US" sz="2000" dirty="0" err="1" smtClean="0"/>
              <a:t>fehlende</a:t>
            </a:r>
            <a:r>
              <a:rPr lang="en-US" sz="2000" dirty="0" smtClean="0"/>
              <a:t> “</a:t>
            </a:r>
            <a:r>
              <a:rPr lang="en-US" sz="2000" dirty="0" err="1" smtClean="0"/>
              <a:t>zumutbare</a:t>
            </a:r>
            <a:r>
              <a:rPr lang="en-US" sz="2000" dirty="0" smtClean="0"/>
              <a:t>” </a:t>
            </a:r>
            <a:r>
              <a:rPr lang="en-US" sz="2000" dirty="0" err="1" smtClean="0"/>
              <a:t>Belege</a:t>
            </a:r>
            <a:r>
              <a:rPr lang="en-US" sz="2000" dirty="0" smtClean="0"/>
              <a:t> (</a:t>
            </a:r>
            <a:r>
              <a:rPr lang="en-US" sz="2000" dirty="0" err="1" smtClean="0"/>
              <a:t>z.B</a:t>
            </a:r>
            <a:r>
              <a:rPr lang="en-US" sz="2000" dirty="0" smtClean="0"/>
              <a:t>. </a:t>
            </a:r>
            <a:r>
              <a:rPr lang="en-US" sz="2000" dirty="0" err="1" smtClean="0"/>
              <a:t>Hotelab-rechnungen</a:t>
            </a:r>
            <a:r>
              <a:rPr lang="en-US" sz="2000" dirty="0" smtClean="0"/>
              <a:t>)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Ungunsten</a:t>
            </a:r>
            <a:r>
              <a:rPr lang="en-US" sz="2000" dirty="0" smtClean="0"/>
              <a:t> der </a:t>
            </a:r>
            <a:r>
              <a:rPr lang="en-US" sz="2000" dirty="0" err="1" smtClean="0"/>
              <a:t>Betriebe</a:t>
            </a:r>
            <a:r>
              <a:rPr lang="en-US" sz="2000" dirty="0" smtClean="0"/>
              <a:t> </a:t>
            </a:r>
            <a:r>
              <a:rPr lang="en-US" sz="2000" dirty="0" err="1" smtClean="0"/>
              <a:t>ausgelegt</a:t>
            </a:r>
            <a:r>
              <a:rPr lang="en-US" sz="2000" dirty="0" smtClean="0"/>
              <a:t> </a:t>
            </a:r>
            <a:r>
              <a:rPr lang="en-US" sz="2000" dirty="0" err="1" smtClean="0"/>
              <a:t>werden</a:t>
            </a:r>
            <a:r>
              <a:rPr lang="en-US" sz="2000" dirty="0" smtClean="0"/>
              <a:t>.</a:t>
            </a:r>
            <a:endParaRPr lang="fr-CH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11</a:t>
            </a:fld>
            <a:r>
              <a:rPr lang="fr-CH" sz="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II. </a:t>
            </a:r>
            <a:r>
              <a:rPr lang="fr-CH" sz="2800" dirty="0" err="1" smtClean="0"/>
              <a:t>Qualität</a:t>
            </a:r>
            <a:r>
              <a:rPr lang="fr-CH" sz="2800" dirty="0" smtClean="0"/>
              <a:t> der </a:t>
            </a:r>
            <a:r>
              <a:rPr lang="fr-CH" sz="2800" dirty="0" err="1" smtClean="0"/>
              <a:t>Unterlagen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Diskussion Qualität der Unterlagen</a:t>
            </a:r>
          </a:p>
          <a:p>
            <a:pPr marL="0" indent="0">
              <a:buNone/>
            </a:pPr>
            <a:endParaRPr lang="de-CH" sz="2000" b="1" dirty="0" smtClean="0"/>
          </a:p>
          <a:p>
            <a:pPr marL="0" indent="0">
              <a:buNone/>
            </a:pPr>
            <a:r>
              <a:rPr lang="de-CH" sz="2000" b="1" dirty="0" smtClean="0"/>
              <a:t>Welche Form von Unterlagen werden akzeptiert?</a:t>
            </a:r>
          </a:p>
          <a:p>
            <a:pPr marL="514350" indent="-514350"/>
            <a:r>
              <a:rPr lang="en-US" sz="2000" dirty="0" err="1" smtClean="0"/>
              <a:t>Barzahlung</a:t>
            </a:r>
            <a:r>
              <a:rPr lang="en-US" sz="2000" dirty="0" smtClean="0"/>
              <a:t> von </a:t>
            </a:r>
            <a:r>
              <a:rPr lang="en-US" sz="2000" dirty="0" err="1" smtClean="0"/>
              <a:t>Löhnen</a:t>
            </a:r>
            <a:r>
              <a:rPr lang="en-US" sz="2000" dirty="0" smtClean="0"/>
              <a:t>, </a:t>
            </a:r>
            <a:r>
              <a:rPr lang="en-US" sz="2000" dirty="0" err="1" smtClean="0"/>
              <a:t>quittiert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Unterschrift</a:t>
            </a:r>
            <a:r>
              <a:rPr lang="en-US" sz="2000" dirty="0" smtClean="0"/>
              <a:t> des </a:t>
            </a:r>
            <a:r>
              <a:rPr lang="en-US" sz="2000" dirty="0" err="1" smtClean="0"/>
              <a:t>Mitarbeiters</a:t>
            </a:r>
            <a:r>
              <a:rPr lang="en-US" sz="2000" dirty="0" smtClean="0"/>
              <a:t>?</a:t>
            </a:r>
          </a:p>
          <a:p>
            <a:pPr marL="514350" indent="-514350"/>
            <a:r>
              <a:rPr lang="en-US" sz="2000" dirty="0" err="1" smtClean="0"/>
              <a:t>Schriftliche</a:t>
            </a:r>
            <a:r>
              <a:rPr lang="en-US" sz="2000" dirty="0" smtClean="0"/>
              <a:t> </a:t>
            </a:r>
            <a:r>
              <a:rPr lang="en-US" sz="2000" dirty="0" err="1" smtClean="0"/>
              <a:t>Bestätigung</a:t>
            </a:r>
            <a:r>
              <a:rPr lang="en-US" sz="2000" dirty="0" smtClean="0"/>
              <a:t> der </a:t>
            </a:r>
            <a:r>
              <a:rPr lang="en-US" sz="2000" dirty="0" err="1" smtClean="0"/>
              <a:t>Mitarbeitenden</a:t>
            </a:r>
            <a:r>
              <a:rPr lang="en-US" sz="2000" dirty="0" smtClean="0"/>
              <a:t>, </a:t>
            </a:r>
            <a:r>
              <a:rPr lang="en-US" sz="2000" dirty="0" err="1" smtClean="0"/>
              <a:t>dass</a:t>
            </a:r>
            <a:r>
              <a:rPr lang="en-US" sz="2000" dirty="0" smtClean="0"/>
              <a:t> die </a:t>
            </a:r>
            <a:r>
              <a:rPr lang="en-US" sz="2000" dirty="0" err="1" smtClean="0"/>
              <a:t>Reisezeit</a:t>
            </a:r>
            <a:r>
              <a:rPr lang="en-US" sz="2000" dirty="0" smtClean="0"/>
              <a:t> in der </a:t>
            </a:r>
            <a:r>
              <a:rPr lang="en-US" sz="2000" dirty="0" err="1" smtClean="0"/>
              <a:t>Arbeitszeit</a:t>
            </a:r>
            <a:r>
              <a:rPr lang="en-US" sz="2000" dirty="0" smtClean="0"/>
              <a:t> </a:t>
            </a:r>
            <a:r>
              <a:rPr lang="en-US" sz="2000" dirty="0" err="1" smtClean="0"/>
              <a:t>enthalten</a:t>
            </a:r>
            <a:r>
              <a:rPr lang="en-US" sz="2000" dirty="0" smtClean="0"/>
              <a:t> </a:t>
            </a:r>
            <a:r>
              <a:rPr lang="en-US" sz="2000" dirty="0" err="1" smtClean="0"/>
              <a:t>sei</a:t>
            </a:r>
            <a:r>
              <a:rPr lang="en-US" sz="2000" dirty="0" smtClean="0"/>
              <a:t>.</a:t>
            </a:r>
            <a:endParaRPr lang="fr-CH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12</a:t>
            </a:fld>
            <a:r>
              <a:rPr lang="fr-CH" sz="800"/>
              <a:t> </a:t>
            </a:r>
          </a:p>
        </p:txBody>
      </p:sp>
      <p:pic>
        <p:nvPicPr>
          <p:cNvPr id="6" name="Picture 2" descr="http://www.gemeinde-biederitz.de/_data/Fotolia_9747336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60" y="116632"/>
            <a:ext cx="1793776" cy="1345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9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III. </a:t>
            </a:r>
            <a:r>
              <a:rPr lang="fr-CH" sz="2800" dirty="0" err="1" smtClean="0"/>
              <a:t>Anwendung</a:t>
            </a:r>
            <a:r>
              <a:rPr lang="fr-CH" sz="2800" dirty="0" smtClean="0"/>
              <a:t> der SECO-</a:t>
            </a:r>
            <a:r>
              <a:rPr lang="fr-CH" sz="2800" dirty="0" err="1" smtClean="0"/>
              <a:t>Richtlinien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Problem: Verschiedene Paritätische Kommissionen wenden die SECO-Richtlinie zum internationalen Lohnvergleich sehr unterschiedlich an.</a:t>
            </a:r>
          </a:p>
          <a:p>
            <a:pPr marL="0" indent="0">
              <a:buNone/>
            </a:pPr>
            <a:r>
              <a:rPr lang="de-CH" sz="2000" b="1" dirty="0" smtClean="0"/>
              <a:t>Diese Ungleichbehandlung der Betriebe, welche die Akzeptanz (und dadurch auch die Zahlungsmoral) schmälert, kann behoben werden:</a:t>
            </a:r>
          </a:p>
          <a:p>
            <a:pPr marL="514350" indent="-514350"/>
            <a:r>
              <a:rPr lang="en-US" sz="2000" dirty="0" smtClean="0"/>
              <a:t>Das SECO </a:t>
            </a:r>
            <a:r>
              <a:rPr lang="en-US" sz="2000" dirty="0" err="1" smtClean="0"/>
              <a:t>erstellt</a:t>
            </a:r>
            <a:r>
              <a:rPr lang="en-US" sz="2000" dirty="0" smtClean="0"/>
              <a:t> in </a:t>
            </a:r>
            <a:r>
              <a:rPr lang="en-US" sz="2000" dirty="0" err="1" smtClean="0"/>
              <a:t>Zusammenarbeit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den PK </a:t>
            </a:r>
            <a:r>
              <a:rPr lang="en-US" sz="2000" dirty="0" err="1" smtClean="0"/>
              <a:t>klare</a:t>
            </a:r>
            <a:r>
              <a:rPr lang="en-US" sz="2000" dirty="0" smtClean="0"/>
              <a:t> </a:t>
            </a:r>
            <a:r>
              <a:rPr lang="en-US" sz="2000" dirty="0" err="1" smtClean="0"/>
              <a:t>Richtlinien</a:t>
            </a:r>
            <a:r>
              <a:rPr lang="en-US" sz="2000" dirty="0" smtClean="0"/>
              <a:t> </a:t>
            </a:r>
            <a:r>
              <a:rPr lang="en-US" sz="2000" dirty="0" err="1" smtClean="0"/>
              <a:t>zum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internationalen</a:t>
            </a:r>
            <a:r>
              <a:rPr lang="en-US" sz="2000" dirty="0" smtClean="0"/>
              <a:t> </a:t>
            </a:r>
            <a:r>
              <a:rPr lang="en-US" sz="2000" dirty="0" err="1" smtClean="0"/>
              <a:t>Lohnvergleich</a:t>
            </a:r>
            <a:r>
              <a:rPr lang="en-US" sz="2000" dirty="0" smtClean="0"/>
              <a:t> und </a:t>
            </a:r>
            <a:r>
              <a:rPr lang="en-US" sz="2000" dirty="0" err="1" smtClean="0"/>
              <a:t>stellt</a:t>
            </a:r>
            <a:r>
              <a:rPr lang="en-US" sz="2000" dirty="0" smtClean="0"/>
              <a:t> </a:t>
            </a:r>
            <a:r>
              <a:rPr lang="en-US" sz="2000" dirty="0" err="1" smtClean="0"/>
              <a:t>diese</a:t>
            </a:r>
            <a:r>
              <a:rPr lang="en-US" sz="2000" dirty="0" smtClean="0"/>
              <a:t> </a:t>
            </a:r>
            <a:r>
              <a:rPr lang="en-US" sz="2000" dirty="0" err="1" smtClean="0"/>
              <a:t>zur</a:t>
            </a:r>
            <a:r>
              <a:rPr lang="en-US" sz="2000" dirty="0" smtClean="0"/>
              <a:t> </a:t>
            </a:r>
            <a:r>
              <a:rPr lang="en-US" sz="2000" dirty="0" err="1" smtClean="0"/>
              <a:t>Verfügung</a:t>
            </a:r>
            <a:endParaRPr lang="en-US" sz="2000" dirty="0" smtClean="0"/>
          </a:p>
          <a:p>
            <a:pPr marL="514350" indent="-514350"/>
            <a:r>
              <a:rPr lang="en-US" sz="2000" dirty="0" smtClean="0"/>
              <a:t>Die </a:t>
            </a:r>
            <a:r>
              <a:rPr lang="en-US" sz="2000" dirty="0" err="1" smtClean="0"/>
              <a:t>aktuellen</a:t>
            </a:r>
            <a:r>
              <a:rPr lang="en-US" sz="2000" dirty="0" smtClean="0"/>
              <a:t> </a:t>
            </a:r>
            <a:r>
              <a:rPr lang="en-US" sz="2000" dirty="0" err="1" smtClean="0"/>
              <a:t>Richtlinien</a:t>
            </a:r>
            <a:r>
              <a:rPr lang="en-US" sz="2000" dirty="0" smtClean="0"/>
              <a:t> </a:t>
            </a:r>
            <a:r>
              <a:rPr lang="en-US" sz="2000" dirty="0" err="1" smtClean="0"/>
              <a:t>sind</a:t>
            </a:r>
            <a:r>
              <a:rPr lang="en-US" sz="2000" dirty="0" smtClean="0"/>
              <a:t> von </a:t>
            </a:r>
            <a:r>
              <a:rPr lang="en-US" sz="2000" dirty="0" err="1" smtClean="0"/>
              <a:t>allen</a:t>
            </a:r>
            <a:r>
              <a:rPr lang="en-US" sz="2000" dirty="0" smtClean="0"/>
              <a:t> PK </a:t>
            </a:r>
            <a:r>
              <a:rPr lang="en-US" sz="2000" dirty="0" err="1" smtClean="0"/>
              <a:t>anzuwenden</a:t>
            </a:r>
            <a:endParaRPr lang="fr-CH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13</a:t>
            </a:fld>
            <a:r>
              <a:rPr lang="fr-CH" sz="800"/>
              <a:t> </a:t>
            </a:r>
          </a:p>
        </p:txBody>
      </p:sp>
      <p:sp>
        <p:nvSpPr>
          <p:cNvPr id="2" name="AutoShape 2" descr="data:image/jpeg;base64,/9j/4AAQSkZJRgABAQAAAQABAAD/2wCEAAkGBhARERUUBxQWExUWGBMYGREWGBoYHRIeGhsXFhkaGRoZICYeFxslHBgWIC8iLycwLSwtGB4xNjA2QSkrLykBCQoKDgwOGg8PGikiHiI0LCk1NS81LCw2LjYsKSwpKS8sKSwvLCkzNTIpLCwqLi41LSw2LDUtLCkpLCk0KSwvKf/AABEIAOAA4QMBIgACEQEDEQH/xAAbAAEAAwEBAQEAAAAAAAAAAAAABQYHBAEDAv/EADsQAAEDAwMDAQYDBgUFAQAAAAEAAgMEBREhMUEGElETByIyQnGhFDNhI1KBkbHhFUNigsEWkqLS8NH/xAAZAQEAAwEBAAAAAAAAAAAAAAAAAgMEAQX/xAAvEQACAQMDAwQBAwQDAQAAAAAAAQIDESESMVEEQWETInHwoZGx4UKBwfEyUtEU/9oADAMBAAIRAxEAPwDcUREAREQBERAEREAREQBERAEREAREQBERAEREAXjnADLtB5RzgBl2gHKy+/3+ovM5oemD207fz6vhw8Dy3fA+b6ZKhKWkuo0XUfCW74JC5+1B8spg6NpzVvbvLr6Y+mMZH6ktHhfF136nZ78tJTvG5jaRkfTEmc/zV06e6dgooWw25uGjd3zPPLnHk/02Ck1HRJ5bLnWpxxCCa87sp/SntHhq5DBXMdS1IyPQk+YjftJA1/QgH6q4KqdddCx17A+mPpVMescw021DXEa4zsd2nUcgx/QvXT5Hmi6lHpVkfu+9p6+ORx3Y100I1HOCk07SOTpRqR9Sl23XHleP2L2iIrTIEREAREQBERAEREAREQBERAEREAREQBERAEREAXjnADLtAOUc4AZdoBz4WX36/VF5nND0we2nb+fVcOHgeW+B830yoSlpLqNF1Hwlu+Bfr/UXmc0PTB7adv59Vw4eB5b4HzfTKv8A0909BRQNhtzcNG5O7zy5x5J/snT/AE/BRQNhtzcNGpJ3eeXOPJP9lJLkY2y9ydasmtEMRX58sIqn1l7Rqa3kRlpmmdgiFhALQdi469ueBgk+Fa2u0GdP08Kakm7IplTlGKk1hnqqnXXQrK9gfTn0qmPWOYabahriNcZ2O7TqOQbWiNKSsxTqSpy1R3KJ0L10+R5oupR6VZHp72nr45HHdjXTRw1HOL2qp110KyvYH059Kpj1jmGm2oa4jXGdju06jnPN7POr5akSUt8HbV0+j8/5gGnd4znQ40OQeVXFuL0yNFSEakfVp45XHleP2LoiIrTIEREAREQBERAEREAREQBERAEREAREQBeOcAMu0A58I5wAy7QDnwsvv1+qLzOaLpg9tM38+q4cPA8t8D5vplQlLSXUaLqPhLd8C/X6ovM5oemD207fz6rhw8Dy3wPm+mVf+n+n4KKBsNubho3J3eeXOPJP9k6f6fgooGw25uGjcnd55c48k/2UkuRjbL3J1qya0QxFfnywua5VrYYZJZjhsbHvJwTgNBcdBqdl8r2+oFPIbOGumDT2NecAn/7bjOFkfR3tDla6Wk6wL3xv72vkeD3QF/uuD/DMnH+nPjZOoouzO0enlVi5Lt27kZ7OrEbpcHy3hxcGftX6kGRxPujI1DQRn6NAXR1v1zWz1RbTNmp46Z3cY2/G3tP5j8bbjGfdGecr9R1T+npsNg9V8mcVBlPZNDkEBrWjAfpqTnGdsFS/UPtjHptFspiyWRuHmdoOG8BoH5oOSdcD9NVlVlGzdmevLXKqpxjqjay8clp9nvtCjuDPTq8MqWj3mbCQfvs/5HH0VzWcdEez2D1o7gWPh7m97KR3+S45BOc5LMatadR3a7YWjrVT1afceP1Spqo/T2/YLN74wQdR0j6fQzxFrwPm0kbk/wAmf9gWizTNY0umIa1oJLicBoGpJJ2CzXpiU3S8yV0YP4emb6UTiPjJDhn/AM3u/TLFyp2Xkl0yspye1mv12NMyi9witMgREQBERAEREAREQBERAEREAREQBeOcAMu0A58I5wAy7QDnwsvv1+qLzOaLpk9tM38+q4cPA8t8D5vooSlpLqNF1Hwlu+Bfr9UXmc0XTJ7aZv59Vw4eB5bvgfN9Mq/9P9PwUUDYbc3DRueXnlzjyT/ZOn+n4KKBsNubho3PLzy5x5J/spJcjG2XuTrVk1ohiK/PlhR9yr3dsjbV6ck7Gg+k6QN7e7OC7AcRsSMjXG67PVa4uaxw7hjIBGW5GRkcaarGeprdLZJRUQTPmqZZC5srmHtezH7SObJ7XEntIxrodtMJy0q46eiqsrXz2XJ8Zr11HB2vcZHx9oHqRtZUMfue4lvcNSd8jTHhVnqS8z10vfWQNZPE0+q+NpaXAYGXtJOrfPg66AK33SE3KH8d0hJJFURj9vRskcCOe6MA86nA0drpnIP06V6roqyQ0vVrI5zktirJGBrpBnDWyHdrsYwc/p4JyNXxfc9qE9C1qCut7Ya/9/XycnS/V1E1jKK/u/FU7icSSR4FPn4cF3vY1OdPd4JB02h9JG4tMjGuLdWkgHt/Vp4VUovZRbYqhs0DH+4ciJz+5meHYdkkjjXH6K4rVTjJK0jyOqq05yTp38hfiaZrGl0xDWtBJcTgNA1JJ4CTTNY0umIa1oJLicBoGpJJ2Cy6vr6i/wA5p7SXRUEbh6s+MGYjXAz9m/7jwFKUtPyVUaPqZeEt2e3C4VF/nNPaS6KgjcPVnxgzEa4Gfs3/AHHgLR7TaYaWJsNvaGMYMAD7knknclLTaYaaJsVvaGMaMAD7knkncldiRjbL3O1q2r2QxFfbvyERFMzhERAEREAREQBERAEREAREQBeOcAMu0A5PCOcAMu0A58LL77fai9Tmi6ZJbTN/PquHDwPLfA+b6KEpaS6jRdR8JbvgX2+1F6nNF0ye2mb+fVcOHgeW+B830V/6f6fgooWw25va0bnl55c48k/2Tp/p+CihbDbm9rRueXnlzjySpJcjG2XuTrVk1ohiK/PlhclwuUUTHOqnhgGQTuRpnYZOQNdthnZVf2j9ef4fEGUg7qiUHsyPdYNu88OIOzf56LKKFkbJBW9YdzhLJ6jaZujpz3e9KRs2Ma4/eOg0yVGdVRdkXUOjdSOuWF25ZM9WXOrtl0/FUOPTlZGWuyXNqmBoB73cvOM54yCN1plHX0N6o3D42HR8Z0fC7g/6SNw7n+a6aygorpRgHEkMgBY9uhYdgW/uuG2PqCs16p6KqqJ0P/SMVSHiJrZaiE+7MeSWtJcHZ86ajG2VCzhd7plylCuoxftnHF/jkgLIH2y9NigeXdswhcW/5jHkDBGd9QccEfotbn9m1C+tFXIz3tzFp2OfnIkI8/psTqofojoqV5jq+q4x+Jj+B2feeMYa6YbGRvBznGM6gY0JdpU8ZIdX1Lc1oebWbXcL8TTNY0umIa1oJLicBoGpJJ2CTTNY0unIa1oJLicBoGpJJ2Cy6vr6i/zmC1F0VBG4epPjBnI1wM/ZvHxHgK2UtPyZKNH1MvCW7FfX1F/nMFqLoqCNw9WfGDMRrgf8N/3HgLSLTaoaaJsNvaGMYMAD7knkncle2q1Q00TYre0MYwYAH3JPJO5PK60jG2XudrVtXshiK+3fkIiKZnCIiAIiIAiIgCIiAIiIAiIgC8c4AZccAcnhHOAGXaAcnhZffb7UXqc0XTJLaZp/b1XDh4HlvgfN9FCUtJdRouo+Et3wL7fai9Tmi6ZPbTN/PquHDwPLfA+b6K/2CwQUULYbc3taNzy88uceSf7JYLBBRQthtze1o3PLzy5x5JUkuRjbL3J1qya0QxFfnywoa8Xk4lgsr4nVjY+9sL3edif/AM/UZ0OVGdX9cQUx/DxStjqJGkNe5vcyBxHuGU590HjfG5GFReiukJoJn3Hq6R0DYXPdlzveldqC4kbsOcAD4s6ab8lPNl/ospdOtLqTduFycNl6uHqfhOv2OmjLw4unaQ6mkzk85MZ/odsaLTur+i6e5U4b7rXtGYpmgHt00Gm7Dpp/JVnqKxUt9pvxXTrsTs3YSGl2NAyQZPa7A913/G0R0N7Sfwkn4S8wmJjXFuQXu/D4Goc1+XduhJ10yTjCqTUfbLKfc1zi6i9SldSjuuPhfbnBauoaiw1Zpao+rB7jpG9nYcuA7nRk6ux5zhwHHG3U87ZGNfFq1wDgSCNCMjQ6jQrhuXT9LVPikr4myOiPcxx4/wDYbHB0yAVJK6EHG6vgw9RWjVtK1pd/IX4mmaxpdOQ1rQSXE4DQNSSTsEmmaxpdOQ1rQSXE4DQNSSeAsur6+ov85gtZdFQRuHqT4wZyNcDP2bx8R4C7KWn5IUaPqZeEt2K+vqL/ADmC1F0VBG4epNsZiNcD/hvHxHgLSbVaoaaJsVvaGMYMBo+5J5J3JS1WqGmibFb2hjGDAaPuSeSdyeV1pGNsvc7WravZDEV9u/IREUzOEREAREQBERAEREAREQBERAF45wAy44A3J4RzgAS84A1JPCy6+32ovU5oumiW0zT+3quHDwPLfA+b6KEpaS6jRdR8Jbvg9vt9qL1OaLpoltM38+q4cPA8t8D5votAsFggooWw25va0bnl55c48kpYLBBRQthtze1o3PLzy5x5JUiuRjbL3J1qya0QxFfnywq31Z15S2/ArA98hb3CNgye3Pb3OJ0aO7TPlTdxbKYni3lrZe13Y54JaHY0JA4ysLtHUstHVuh61jdMzvf3+oO50Zfo5zf343DUt+E4BGoC5UnpwWdL06q3bzbt3Zd2Xe3XamqmUMDfxL4jJ6Tu0Oc4NwxzXjI7h7o8jY6FZ1b7168H+H9RvdGGOPozOJAp3j3eyVvMfGd2fTb6T1EluuMlTRQgsJmkgLSTGWSdwY8FmjmAH4dPBxhWCeFl9ppprZG2Kuj7PViABE4GS0tcdWu0Iz+naTjBWZty+f3PUjBUs/0Ozv8A9Xt9/RnVeb9T2OH8L08GOq3tYZajGjfd0cc5zncN2AJPKtdi6fZW/h6+/U/pVTRsDgScMe5u+2oB1GcHhRHs/wCiHvhik6pjD3QkGnDgQ9rMfDIDjLQ7Ba0jLdeMBaSr6cW8vbg87qKsY+2GZd3yF+JpmsaXTkNa0ElxOA0DUkk7BJ52saXTkNa0ElxOA0DUkngLLq6uqL/OYLWXRW+Nw9SbGDORrgZ+zePiPAVkpafkzUaPqZeEt2K6uqL/ADmC1l0VBG4epNsZyNcDP2bx8R4C0m1WqGmibFb2hjGDAaPuSeSdyUtVqhpomxW9oYxgwGj7knkncnldaRjbL3O1q2r2wxFfbvyERFMzhERAEREAREQBERAEREAREQBeOcACXnAGpJ4RzwAS84A1JPCy6+XyovU5oumiWUrT+3quHDwPLfA+b6KEpaS6jRdR8JbvgXy+VF6nNF00S2maf29Vw4eB5b4HzfRaDYLBBRQthtze1o3PLzy5x5JSwWCCihbDbm9rRueXnlzjySpFcjG2XuTrVlJaIYivz5YVT646+ht/ax+TJICcNxmNu3fgggn90HQkakbqedfaYTeg6aMTYB9IuAdrtpyf0Ub1j0bBcYeyq917cmOYDVh/5aeQuyu17dyNFQjNeqnYyG7UVyiDa+eoFTCZIsVDJS10jcnDcDDoxuC3g/TKtkNLF1FROc8enUwPeyOQ8tPvMD8bgjAPgjI8KiSNkoJJKHqVjnQOd3OjYdWH5Z4XOGCccbEZB1Gk27pOrpDHV9DSyT07mtcXxkdxwT3B0QHvDQaYJzlY4vxjuj3KkVZO6T/pfb4OCy32qt4qKC9B7IXh8TzjuNOXtd77OHNIy4jkAkLQvZV0RJQiaWuLS6XtDOw5BY3JDv8AdnONwAFZ6qw0lYYJ62IOcztezuGCMjIDwdTjOe07FTC0QpWd322PMr9Xri4xVm9/7BfiedrGl05DWtBJcTgNA1JJOwSedrGl05DWtBJcTgNA1JJ4Cy6urqi/zmC2F0VvjcPUmxgzka4Gfs3j4jwFZKWn5M1Gj6mXhLdiurqi/wA5gtZdFQRuHqTYwZyNcDP8w3j4jwFpNqtUNNE2K3tDGMGA0fck8k7k8parVFTRNioGhjGDAaPuT5J3J5XWkY2y9ztatq9scRX278hERTM4REQBERAEREAREQBERAEREAXjnAAl5wBqSeEe8AEvOANSTwsuvl8qL1OaLpollK0/t6rh48Dy3wPm+ihKWkuo0XUfCW74F8vlRepzRdNEspWn9vVcPHgeW+B830Wg2CwQUULYbc3taNzy88uceSUsNhgooWw25va1u55eeXOPJKkVyMbZe5OtWUlohiK/PlhfKOrjc5zI3NLmY7mgglmdRkbjIVa6u6uEQfTWd7DWuZmOJ39B8vqYyWtJGcD+NH9m9onp3S3PqGV0Mfa/PfnunydS8HXGdhuTjH68dS0rIlDpr03OTtwuSb9qfSVFKPWe5sNTJ7rHvcWMlLQMNe4gsae3bOCcb6KlU1+vdqERrHERSEhrZiJWntODqCXAcjB1GoytP6zoY7na3m3ESZaJYnDkt94D9CR3Nx+uFlPR95mbQVkMZY8dgkZFI0PA7CHSYa7Q5j7jpsWKiorTusHodK3KjaWbOzT7fHH8FkuvXVHco3Ut+AgeHAMq43NliDte1xJwQw5/hzjCsHst6RrKMTPusmGyE4gaQWkg/m6aAkbAY034AjegfZx3elU3w97WtD4acswIy/Dz3Z95wBwADyCfGdRVtOLb1SM3U1oQTpUtu/8AH34C+c87WNLpyGtaCS4nAaBqSSdgk87WNLpyGtaCS4nAaBqSTwFl9bW1HUE5gthdFb43D1JtjORrgZ+zePiPAVkpafkyUaPqZeIrditrajqCcwWwuit8bh6k2MGcjXAz/MN4+I8BaTa7XDTRNit7QxjBgNH9SeSdyeUtdripomxUDQxjBgNH3J8k7k8rrSMbZe52tW1e2OIr7d+QiIpmcIiIAiIgCIiAIiIAiIgCIiALx7wAS84A1JPCPeACXnAGpJ4WXXu91F7nNF02SylaR69Vw8eB5b4HzfRQlLSXUaLqPhLd8C+Xyovc5oumiWUrT+3quHjwPLfA+b6LQbDYYKKFsNub2tbueXnlzjySlhsMFFC2G3N7Wt3PLzy5x5JUiuRjbL3J1qyktEMRX58sKsdU+0Sit7gytLnyHB9KMBzmg7F2SA36ZypPqZ9UKWU2ENM/b7gd98cF2M4B0zjKxOxXalq5mwddh/cC5rKouLXsJJyyY7lodnBPwnIOm0alTThFvS9Oqic5ZS7Lctl+prbX26oqLBG4ztd62gIljcSO44JyWHtcdCRocajSrsvEl6gipK6fsqYyPSLziOqzge/4laMkH5tRuVC2a9z2mte6JhDml8boZMjuaTkB2PoHA7KxX+yQV1K6v6Tj7SHgzwfPA4AkuZj5DkOOBwCMYIWbVq/yj1VT9JpN43i97X7E7c+p6axx/g+nGiWcu75C9xLWE4yDqNSBgDgYJyd+zoT2etFSa+ra6Jry58NMdDGHjXv+ncQB41PhfXoror8QIq3qeIfiG5xticDHpyyt2Mm+vPukjK0ZaIQvl7djza1dQThDd/8AJ8hfOedrGl05DWtBJcTgNA1JJ4CTztY0unIa1oJLicBoGpJPAWX1tbUdQTmG2l0VvjcPUm2M5GuBn7N4+I8BWSlp+TLRo+pl4it2K2tqOoJzDbS6K3xuHqTYwZyNcDP2bx8R4C0m12uKmibFQNDGMGA0f1PkncnlLXa4qaJsVA0MYwYDR/U+SdyeV1pGNsvc7WravbHEV9u/IREUzOEREAREQBERAEREAREQBERAF494AJecAaknhHvABLzgDUk8LLr3e6i9zmj6bJZStP7eq4ePA8t8D5t9lCUtJdRouo+Et3wL3e6i9zmi6bJZStP7eq4ePA8t8D5votBsNhgooWw25va1u55eeXOPJKWGwwUULYbc3ta3nl55c48uKkVyMbZe5OtWUlohiK/PlhVzqHr6iopo4bg/33kZ7dfSB2dJ4Gf487L6dSdb0lA5rbi45c17gGjOjRn+ZOABySs+6yntN2b6trqGQ1bRoJcxesBsxxcO0u8EHTbbbk52Xttcn0/T6mnUT0vujXmPDgDGQQQCCNQQdiDyFn/tJ9mzatrqi0tAqANW7CfHn/XjY87HjFS9mvtGdTObTXIOMBIa12rjA7nbUsJBOPl4zqttY8OALCCCAQRqCDyFxONWJ2cKnR1br/ZgdD1A90E1tvobG8hrIqiYDuhLSC2OR24bjQO+XPjbSPZh0i+hjmM4c31Xt7WPx3NDARl2CQCS52mToBqpav6FopqtlXUx5kaNvleRjtc8fMWgafwzsFYFyFNp3fYn1HVKcNMFa+X8+AvnPO1jS+chrWgkuJwGgakk8BJ52saXzuDWtBJcTgNA1JJ4Cy+srajqCcw20uit8Th6k2xnI1wM/ZvHxHgKyUtPyZqNH1MvEVuxW1tR1BOYbaXRW+Jw9SbGDORrgZ+w4+I8BaTa7XFTRNioGhjGDAaP6nyTuTylrtcVNE2KgaGMYMBo/qfJO5PK60jG2XudrVtXtjiK+3fkIiKZnCIiAIiIAiIgCIiAIiIAiIgCIiAz/wBrFylc2nobccPq39rj4YC0YP6EuGf0aVbun7DDRQNht7cNaNTy88uceSf7Kk9fO9G72yeo/LyWZOzT3Y1/7wf4LSAqo5k2a6r00YRWzu/73sFVeveuP8MZG4QulMjsb9rQBqcuwcOPAx5PCtS5Lpa4amJ0VwaHseMFp+xB4I3B4U5XawUUnFTTmrozyaShu9O6qpaRk0zAfVpgeyYnGhbI3HcPGWnI00IwqJb7Xa6s+nDJPRyFwDfW7ZYg4590vAa4E45A2Xf1RY6mx1rZ7NlsJP7N2S4EYHdHJnfOpx41G2knfLTFd6aSr6aHZOMGqov33Nz7wHLtXYPza85zjed1lfk92FoJOMnpez48NbfbM4q72cXekz/g7ctLWd5gl1eW594Bwa5p1Og2yddVfvZTaq6npC29khpP7KFw96Ia5yeATqG8fxwOj2YtrhRN/wAf/T0g7PeGY078/bnG6tyvp00vcrnndT1M5J0pWed0F8552xtL53BrWgkuJwGgakk8BJ52xtL6hwa1oJLicBoGpJPAWX1lZUdQTmG3F0VvicPUlxgzka4Gf5gcbngKyUtPyZqNH1MvEVuxWVlR1BOYbcXRW+Jw9SbYzka4GfsOPiPAWlWu1xU0TYqBoYxgwGj+p8k7k8pa7XFTRNioGhjGDAaP6nyTuTyupIxtl7na1bV7Y4ivt35CIimZwiIgCIiAIiIAiIgCIiAIiIAiIgCIiAgOtulGXCldE49rwe6OT9xw2z+hGQfr+igOhutZPU/AdUD06qP3Wud/ngba8uxrn5hr5V+VY636IiuEYLT6c7NY5xu079rsaluf4g6j9a5Rd9UdzVSqRcfTqbdnx/HJZ0VC6I63lMhoeqR6dWzRrnbTjjXYuxrnZw1CvqlGSkroqq0pU5aZf7OS6WuGpidFcGB7HjBafsR4I3B4Vf6W9nFJb5DLROlc8gjue7g7jDQAf4+ArWiOKbucjVnGLinhhfOoqGxtc+ocGtaCS4nAaBqSTwEqKhsbS+ocGtaCS4nAaBqSTwFl9ZV1HUE5htxdFb4nD1JsYM5GuBn7Djc64C5KWn5J0aPqZeIrdisrKjqCcw24uit8Th6kuxnI1wM/YcaOPAWlWy2RU0TYqBoYxgwGj+p8k7k8pbLZFTRNioGhjGDAaP6nyTuTyupIxtl7na1bV7Y4ivt35CIimZwiIgCIiAIiIAiIgCIiAIiIAiIgCIiAIiIAiIgKz1v0RFcIwQfTnj1inG7Tv2uxqW5/iDqP1iOiet5fUND1UPTqme617tBOONdi7GudnDUK+qu9X9D01xYPxWWSM+CdnxN5wf3m51x/LCrlF31R3NVOrFx9Opt2fH8cosS+dRUMja59Q4Na0ElzjgNA3JJ2WdMs3UtKOyhqYalg0aZPiA/XuGf/ACK8PQN0r3D/AKxqwIgQfw8GmfroGg/r7xXNb7Jnf/ngsuoreL3/AEOWrq6jqCcw28uit8Th6kuxnI1wM/YcbnXAWlWy2RU0TYqBoYxgwGj+p8k7k8pbbZFTxNioGBjGDAaP/tSdyeV1KUY2y9yFatr9scRXb/L8hERTM4REQBERAEREAREQBERAEREAREQBERAEREAREQH/2Q=="/>
          <p:cNvSpPr>
            <a:spLocks noChangeAspect="1" noChangeArrowheads="1"/>
          </p:cNvSpPr>
          <p:nvPr/>
        </p:nvSpPr>
        <p:spPr bwMode="auto">
          <a:xfrm>
            <a:off x="155575" y="-1347788"/>
            <a:ext cx="28289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" name="AutoShape 4" descr="data:image/jpeg;base64,/9j/4AAQSkZJRgABAQAAAQABAAD/2wCEAAkGBhARERUUBxQWExUWGBMYGREWGBoYHRIeGhsXFhkaGRoZICYeFxslHBgWIC8iLycwLSwtGB4xNjA2QSkrLykBCQoKDgwOGg8PGikiHiI0LCk1NS81LCw2LjYsKSwpKS8sKSwvLCkzNTIpLCwqLi41LSw2LDUtLCkpLCk0KSwvKf/AABEIAOAA4QMBIgACEQEDEQH/xAAbAAEAAwEBAQEAAAAAAAAAAAAABQYHBAEDAv/EADsQAAEDAwMDAQYDBgUFAQAAAAEAAgMEBREhMUEGElETByIyQnGhFDNhI1KBkbHhFUNigsEWkqLS8NH/xAAZAQEAAwEBAAAAAAAAAAAAAAAAAgMEAQX/xAAvEQACAQMDAwQBAwQDAQAAAAAAAQIDESESMVEEQWETInHwoZGx4UKBwfEyUtEU/9oADAMBAAIRAxEAPwDcUREAREQBERAEREAREQBERAEREAREQBERAEREAXjnADLtB5RzgBl2gHKy+/3+ovM5oemD207fz6vhw8Dy3fA+b6ZKhKWkuo0XUfCW74JC5+1B8spg6NpzVvbvLr6Y+mMZH6ktHhfF136nZ78tJTvG5jaRkfTEmc/zV06e6dgooWw25uGjd3zPPLnHk/02Ck1HRJ5bLnWpxxCCa87sp/SntHhq5DBXMdS1IyPQk+YjftJA1/QgH6q4KqdddCx17A+mPpVMescw021DXEa4zsd2nUcgx/QvXT5Hmi6lHpVkfu+9p6+ORx3Y100I1HOCk07SOTpRqR9Sl23XHleP2L2iIrTIEREAREQBERAEREAREQBERAEREAREQBERAEREAXjnADLtAOUc4AZdoBz4WX36/VF5nND0we2nb+fVcOHgeW+B830yoSlpLqNF1Hwlu+Bfr/UXmc0PTB7adv59Vw4eB5b4HzfTKv8A0909BRQNhtzcNG5O7zy5x5J/snT/AE/BRQNhtzcNGpJ3eeXOPJP9lJLkY2y9ydasmtEMRX58sIqn1l7Rqa3kRlpmmdgiFhALQdi469ueBgk+Fa2u0GdP08Kakm7IplTlGKk1hnqqnXXQrK9gfTn0qmPWOYabahriNcZ2O7TqOQbWiNKSsxTqSpy1R3KJ0L10+R5oupR6VZHp72nr45HHdjXTRw1HOL2qp110KyvYH059Kpj1jmGm2oa4jXGdju06jnPN7POr5akSUt8HbV0+j8/5gGnd4znQ40OQeVXFuL0yNFSEakfVp45XHleP2LoiIrTIEREAREQBERAEREAREQBERAEREAREQBeOcAMu0A58I5wAy7QDnwsvv1+qLzOaLpg9tM38+q4cPA8t8D5vplQlLSXUaLqPhLd8C/X6ovM5oemD207fz6rhw8Dy3wPm+mVf+n+n4KKBsNubho3J3eeXOPJP9k6f6fgooGw25uGjcnd55c48k/2UkuRjbL3J1qya0QxFfnywua5VrYYZJZjhsbHvJwTgNBcdBqdl8r2+oFPIbOGumDT2NecAn/7bjOFkfR3tDla6Wk6wL3xv72vkeD3QF/uuD/DMnH+nPjZOoouzO0enlVi5Lt27kZ7OrEbpcHy3hxcGftX6kGRxPujI1DQRn6NAXR1v1zWz1RbTNmp46Z3cY2/G3tP5j8bbjGfdGecr9R1T+npsNg9V8mcVBlPZNDkEBrWjAfpqTnGdsFS/UPtjHptFspiyWRuHmdoOG8BoH5oOSdcD9NVlVlGzdmevLXKqpxjqjay8clp9nvtCjuDPTq8MqWj3mbCQfvs/5HH0VzWcdEez2D1o7gWPh7m97KR3+S45BOc5LMatadR3a7YWjrVT1afceP1Spqo/T2/YLN74wQdR0j6fQzxFrwPm0kbk/wAmf9gWizTNY0umIa1oJLicBoGpJJ2CzXpiU3S8yV0YP4emb6UTiPjJDhn/AM3u/TLFyp2Xkl0yspye1mv12NMyi9witMgREQBERAEREAREQBERAEREAREQBeOcAMu0A58I5wAy7QDnwsvv1+qLzOaLpk9tM38+q4cPA8t8D5vooSlpLqNF1Hwlu+Bfr9UXmc0XTJ7aZv59Vw4eB5bvgfN9Mq/9P9PwUUDYbc3DRueXnlzjyT/ZOn+n4KKBsNubho3PLzy5x5J/spJcjG2XuTrVk1ohiK/PlhR9yr3dsjbV6ck7Gg+k6QN7e7OC7AcRsSMjXG67PVa4uaxw7hjIBGW5GRkcaarGeprdLZJRUQTPmqZZC5srmHtezH7SObJ7XEntIxrodtMJy0q46eiqsrXz2XJ8Zr11HB2vcZHx9oHqRtZUMfue4lvcNSd8jTHhVnqS8z10vfWQNZPE0+q+NpaXAYGXtJOrfPg66AK33SE3KH8d0hJJFURj9vRskcCOe6MA86nA0drpnIP06V6roqyQ0vVrI5zktirJGBrpBnDWyHdrsYwc/p4JyNXxfc9qE9C1qCut7Ya/9/XycnS/V1E1jKK/u/FU7icSSR4FPn4cF3vY1OdPd4JB02h9JG4tMjGuLdWkgHt/Vp4VUovZRbYqhs0DH+4ciJz+5meHYdkkjjXH6K4rVTjJK0jyOqq05yTp38hfiaZrGl0xDWtBJcTgNA1JJ4CTTNY0umIa1oJLicBoGpJJ2Cy6vr6i/wA5p7SXRUEbh6s+MGYjXAz9m/7jwFKUtPyVUaPqZeEt2e3C4VF/nNPaS6KgjcPVnxgzEa4Gfs3/AHHgLR7TaYaWJsNvaGMYMAD7knknclLTaYaaJsVvaGMaMAD7knkncldiRjbL3O1q2r2QxFfbvyERFMzhERAEREAREQBERAEREAREQBeOcAMu0A5PCOcAMu0A58LL77fai9Tmi6ZJbTN/PquHDwPLfA+b6KEpaS6jRdR8JbvgX2+1F6nNF0ye2mb+fVcOHgeW+B830V/6f6fgooWw25va0bnl55c48k/2Tp/p+CihbDbm9rRueXnlzjySpJcjG2XuTrVk1ohiK/PlhclwuUUTHOqnhgGQTuRpnYZOQNdthnZVf2j9ef4fEGUg7qiUHsyPdYNu88OIOzf56LKKFkbJBW9YdzhLJ6jaZujpz3e9KRs2Ma4/eOg0yVGdVRdkXUOjdSOuWF25ZM9WXOrtl0/FUOPTlZGWuyXNqmBoB73cvOM54yCN1plHX0N6o3D42HR8Z0fC7g/6SNw7n+a6aygorpRgHEkMgBY9uhYdgW/uuG2PqCs16p6KqqJ0P/SMVSHiJrZaiE+7MeSWtJcHZ86ajG2VCzhd7plylCuoxftnHF/jkgLIH2y9NigeXdswhcW/5jHkDBGd9QccEfotbn9m1C+tFXIz3tzFp2OfnIkI8/psTqofojoqV5jq+q4x+Jj+B2feeMYa6YbGRvBznGM6gY0JdpU8ZIdX1Lc1oebWbXcL8TTNY0umIa1oJLicBoGpJJ2CTTNY0unIa1oJLicBoGpJJ2Cy6vr6i/zmC1F0VBG4epPjBnI1wM/ZvHxHgK2UtPyZKNH1MvCW7FfX1F/nMFqLoqCNw9WfGDMRrgf8N/3HgLSLTaoaaJsNvaGMYMAD7knkncle2q1Q00TYre0MYwYAH3JPJO5PK60jG2XudrVtXshiK+3fkIiKZnCIiAIiIAiIgCIiAIiIAiIgC8c4AZccAcnhHOAGXaAcnhZffb7UXqc0XTJLaZp/b1XDh4HlvgfN9FCUtJdRouo+Et3wL7fai9Tmi6ZPbTN/PquHDwPLfA+b6K/2CwQUULYbc3taNzy88uceSf7JYLBBRQthtze1o3PLzy5x5JUkuRjbL3J1qya0QxFfnywoa8Xk4lgsr4nVjY+9sL3edif/AM/UZ0OVGdX9cQUx/DxStjqJGkNe5vcyBxHuGU590HjfG5GFReiukJoJn3Hq6R0DYXPdlzveldqC4kbsOcAD4s6ab8lPNl/ospdOtLqTduFycNl6uHqfhOv2OmjLw4unaQ6mkzk85MZ/odsaLTur+i6e5U4b7rXtGYpmgHt00Gm7Dpp/JVnqKxUt9pvxXTrsTs3YSGl2NAyQZPa7A913/G0R0N7Sfwkn4S8wmJjXFuQXu/D4Goc1+XduhJ10yTjCqTUfbLKfc1zi6i9SldSjuuPhfbnBauoaiw1Zpao+rB7jpG9nYcuA7nRk6ux5zhwHHG3U87ZGNfFq1wDgSCNCMjQ6jQrhuXT9LVPikr4myOiPcxx4/wDYbHB0yAVJK6EHG6vgw9RWjVtK1pd/IX4mmaxpdOQ1rQSXE4DQNSSTsEmmaxpdOQ1rQSXE4DQNSSeAsur6+ov85gtZdFQRuHqT4wZyNcDP2bx8R4C7KWn5IUaPqZeEt2K+vqL/ADmC1F0VBG4epNsZiNcD/hvHxHgLSbVaoaaJsVvaGMYMBo+5J5J3JS1WqGmibFb2hjGDAaPuSeSdyeV1pGNsvc7WravZDEV9u/IREUzOEREAREQBERAEREAREQBERAF45wAy44A3J4RzgAS84A1JPCy6+32ovU5oumiW0zT+3quHDwPLfA+b6KEpaS6jRdR8Jbvg9vt9qL1OaLpoltM38+q4cPA8t8D5votAsFggooWw25va0bnl55c48kpYLBBRQthtze1o3PLzy5x5JUiuRjbL3J1qya0QxFfnywq31Z15S2/ArA98hb3CNgye3Pb3OJ0aO7TPlTdxbKYni3lrZe13Y54JaHY0JA4ysLtHUstHVuh61jdMzvf3+oO50Zfo5zf343DUt+E4BGoC5UnpwWdL06q3bzbt3Zd2Xe3XamqmUMDfxL4jJ6Tu0Oc4NwxzXjI7h7o8jY6FZ1b7168H+H9RvdGGOPozOJAp3j3eyVvMfGd2fTb6T1EluuMlTRQgsJmkgLSTGWSdwY8FmjmAH4dPBxhWCeFl9ppprZG2Kuj7PViABE4GS0tcdWu0Iz+naTjBWZty+f3PUjBUs/0Ozv8A9Xt9/RnVeb9T2OH8L08GOq3tYZajGjfd0cc5zncN2AJPKtdi6fZW/h6+/U/pVTRsDgScMe5u+2oB1GcHhRHs/wCiHvhik6pjD3QkGnDgQ9rMfDIDjLQ7Ba0jLdeMBaSr6cW8vbg87qKsY+2GZd3yF+JpmsaXTkNa0ElxOA0DUkk7BJ52saXTkNa0ElxOA0DUkngLLq6uqL/OYLWXRW+Nw9SbGDORrgZ+zePiPAVkpafkzUaPqZeEt2K6uqL/ADmC1l0VBG4epNsZyNcDP2bx8R4C0m1WqGmibFb2hjGDAaPuSeSdyUtVqhpomxW9oYxgwGj7knkncnldaRjbL3O1q2r2wxFfbvyERFMzhERAEREAREQBERAEREAREQBeOcACXnAGpJ4RzwAS84A1JPCy6+XyovU5oumiWUrT+3quHDwPLfA+b6KEpaS6jRdR8JbvgXy+VF6nNF00S2maf29Vw4eB5b4HzfRaDYLBBRQthtze1o3PLzy5x5JSwWCCihbDbm9rRueXnlzjySpFcjG2XuTrVlJaIYivz5YVT646+ht/ax+TJICcNxmNu3fgggn90HQkakbqedfaYTeg6aMTYB9IuAdrtpyf0Ub1j0bBcYeyq917cmOYDVh/5aeQuyu17dyNFQjNeqnYyG7UVyiDa+eoFTCZIsVDJS10jcnDcDDoxuC3g/TKtkNLF1FROc8enUwPeyOQ8tPvMD8bgjAPgjI8KiSNkoJJKHqVjnQOd3OjYdWH5Z4XOGCccbEZB1Gk27pOrpDHV9DSyT07mtcXxkdxwT3B0QHvDQaYJzlY4vxjuj3KkVZO6T/pfb4OCy32qt4qKC9B7IXh8TzjuNOXtd77OHNIy4jkAkLQvZV0RJQiaWuLS6XtDOw5BY3JDv8AdnONwAFZ6qw0lYYJ62IOcztezuGCMjIDwdTjOe07FTC0QpWd322PMr9Xri4xVm9/7BfiedrGl05DWtBJcTgNA1JJOwSedrGl05DWtBJcTgNA1JJ4Cy6urqi/zmC2F0VvjcPUmxgzka4Gfs3j4jwFZKWn5M1Gj6mXhLdiurqi/wA5gtZdFQRuHqTYwZyNcDP8w3j4jwFpNqtUNNE2K3tDGMGA0fck8k7k8parVFTRNioGhjGDAaPuT5J3J5XWkY2y9ztatq9scRX278hERTM4REQBERAEREAREQBERAEREAXjnAAl5wBqSeEe8AEvOANSTwsuvl8qL1OaLpollK0/t6rh48Dy3wPm+ihKWkuo0XUfCW74F8vlRepzRdNEspWn9vVcPHgeW+B830Wg2CwQUULYbc3taNzy88uceSUsNhgooWw25va1u55eeXOPJKkVyMbZe5OtWUlohiK/PlhfKOrjc5zI3NLmY7mgglmdRkbjIVa6u6uEQfTWd7DWuZmOJ39B8vqYyWtJGcD+NH9m9onp3S3PqGV0Mfa/PfnunydS8HXGdhuTjH68dS0rIlDpr03OTtwuSb9qfSVFKPWe5sNTJ7rHvcWMlLQMNe4gsae3bOCcb6KlU1+vdqERrHERSEhrZiJWntODqCXAcjB1GoytP6zoY7na3m3ESZaJYnDkt94D9CR3Nx+uFlPR95mbQVkMZY8dgkZFI0PA7CHSYa7Q5j7jpsWKiorTusHodK3KjaWbOzT7fHH8FkuvXVHco3Ut+AgeHAMq43NliDte1xJwQw5/hzjCsHst6RrKMTPusmGyE4gaQWkg/m6aAkbAY034AjegfZx3elU3w97WtD4acswIy/Dz3Z95wBwADyCfGdRVtOLb1SM3U1oQTpUtu/8AH34C+c87WNLpyGtaCS4nAaBqSSdgk87WNLpyGtaCS4nAaBqSTwFl9bW1HUE5gthdFb43D1JtjORrgZ+zePiPAVkpafkyUaPqZeIrditrajqCcwWwuit8bh6k2MGcjXAz/MN4+I8BaTa7XDTRNit7QxjBgNH9SeSdyeUtdripomxUDQxjBgNH3J8k7k8rrSMbZe52tW1e2OIr7d+QiIpmcIiIAiIgCIiAIiIAiIgCIiALx7wAS84A1JPCPeACXnAGpJ4WXXu91F7nNF02SylaR69Vw8eB5b4HzfRQlLSXUaLqPhLd8C+Xyovc5oumiWUrT+3quHjwPLfA+b6LQbDYYKKFsNub2tbueXnlzjySlhsMFFC2G3N7Wt3PLzy5x5JUiuRjbL3J1qyktEMRX58sKsdU+0Sit7gytLnyHB9KMBzmg7F2SA36ZypPqZ9UKWU2ENM/b7gd98cF2M4B0zjKxOxXalq5mwddh/cC5rKouLXsJJyyY7lodnBPwnIOm0alTThFvS9Oqic5ZS7Lctl+prbX26oqLBG4ztd62gIljcSO44JyWHtcdCRocajSrsvEl6gipK6fsqYyPSLziOqzge/4laMkH5tRuVC2a9z2mte6JhDml8boZMjuaTkB2PoHA7KxX+yQV1K6v6Tj7SHgzwfPA4AkuZj5DkOOBwCMYIWbVq/yj1VT9JpN43i97X7E7c+p6axx/g+nGiWcu75C9xLWE4yDqNSBgDgYJyd+zoT2etFSa+ra6Jry58NMdDGHjXv+ncQB41PhfXoror8QIq3qeIfiG5xticDHpyyt2Mm+vPukjK0ZaIQvl7djza1dQThDd/8AJ8hfOedrGl05DWtBJcTgNA1JJ4CTztY0unIa1oJLicBoGpJPAWX1tbUdQTmG2l0VvjcPUm2M5GuBn7N4+I8BWSlp+TLRo+pl4it2K2tqOoJzDbS6K3xuHqTYwZyNcDP2bx8R4C0m12uKmibFQNDGMGA0f1PkncnlLXa4qaJsVA0MYwYDR/U+SdyeV1pGNsvc7WravbHEV9u/IREUzOEREAREQBERAEREAREQBERAF494AJecAaknhHvABLzgDUk8LLr3e6i9zmj6bJZStP7eq4ePA8t8D5t9lCUtJdRouo+Et3wL3e6i9zmi6bJZStP7eq4ePA8t8D5votBsNhgooWw25va1u55eeXOPJKWGwwUULYbc3ta3nl55c48uKkVyMbZe5OtWUlohiK/PlhVzqHr6iopo4bg/33kZ7dfSB2dJ4Gf487L6dSdb0lA5rbi45c17gGjOjRn+ZOABySs+6yntN2b6trqGQ1bRoJcxesBsxxcO0u8EHTbbbk52Xttcn0/T6mnUT0vujXmPDgDGQQQCCNQQdiDyFn/tJ9mzatrqi0tAqANW7CfHn/XjY87HjFS9mvtGdTObTXIOMBIa12rjA7nbUsJBOPl4zqttY8OALCCCAQRqCDyFxONWJ2cKnR1br/ZgdD1A90E1tvobG8hrIqiYDuhLSC2OR24bjQO+XPjbSPZh0i+hjmM4c31Xt7WPx3NDARl2CQCS52mToBqpav6FopqtlXUx5kaNvleRjtc8fMWgafwzsFYFyFNp3fYn1HVKcNMFa+X8+AvnPO1jS+chrWgkuJwGgakk8BJ52saXzuDWtBJcTgNA1JJ4Cy+srajqCcw20uit8Th6k2xnI1wM/ZvHxHgKyUtPyZqNH1MvEVuxW1tR1BOYbaXRW+Jw9SbGDORrgZ+w4+I8BaTa7XFTRNioGhjGDAaP6nyTuTylrtcVNE2KgaGMYMBo/qfJO5PK60jG2XudrVtXtjiK+3fkIiKZnCIiAIiIAiIgCIiAIiIAiIgCIiAz/wBrFylc2nobccPq39rj4YC0YP6EuGf0aVbun7DDRQNht7cNaNTy88uceSf7Kk9fO9G72yeo/LyWZOzT3Y1/7wf4LSAqo5k2a6r00YRWzu/73sFVeveuP8MZG4QulMjsb9rQBqcuwcOPAx5PCtS5Lpa4amJ0VwaHseMFp+xB4I3B4U5XawUUnFTTmrozyaShu9O6qpaRk0zAfVpgeyYnGhbI3HcPGWnI00IwqJb7Xa6s+nDJPRyFwDfW7ZYg4590vAa4E45A2Xf1RY6mx1rZ7NlsJP7N2S4EYHdHJnfOpx41G2knfLTFd6aSr6aHZOMGqov33Nz7wHLtXYPza85zjed1lfk92FoJOMnpez48NbfbM4q72cXekz/g7ctLWd5gl1eW594Bwa5p1Og2yddVfvZTaq6npC29khpP7KFw96Ia5yeATqG8fxwOj2YtrhRN/wAf/T0g7PeGY078/bnG6tyvp00vcrnndT1M5J0pWed0F8552xtL53BrWgkuJwGgakk8BJ52xtL6hwa1oJLicBoGpJPAWX1lZUdQTmG3F0VvicPUlxgzka4Gf5gcbngKyUtPyZqNH1MvEVuxWVlR1BOYbcXRW+Jw9SbYzka4GfsOPiPAWlWu1xU0TYqBoYxgwGj+p8k7k8pa7XFTRNioGhjGDAaP6nyTuTyupIxtl7na1bV7Y4ivt35CIimZwiIgCIiAIiIAiIgCIiAIiIAiIgCIiAgOtulGXCldE49rwe6OT9xw2z+hGQfr+igOhutZPU/AdUD06qP3Wud/ngba8uxrn5hr5V+VY636IiuEYLT6c7NY5xu079rsaluf4g6j9a5Rd9UdzVSqRcfTqbdnx/HJZ0VC6I63lMhoeqR6dWzRrnbTjjXYuxrnZw1CvqlGSkroqq0pU5aZf7OS6WuGpidFcGB7HjBafsR4I3B4Vf6W9nFJb5DLROlc8gjue7g7jDQAf4+ArWiOKbucjVnGLinhhfOoqGxtc+ocGtaCS4nAaBqSTwEqKhsbS+ocGtaCS4nAaBqSTwFl9ZV1HUE5htxdFb4nD1JsYM5GuBn7Djc64C5KWn5J0aPqZeIrdisrKjqCcw24uit8Th6kuxnI1wM/YcaOPAWlWy2RU0TYqBoYxgwGj+p8k7k8pbLZFTRNioGhjGDAaP6nyTuTyupIxtl7na1bV7Y4ivt35CIimZwiIgCIiAIiIAiIgCIiAIiIAiIgCIiAIiIAiIgKz1v0RFcIwQfTnj1inG7Tv2uxqW5/iDqP1iOiet5fUND1UPTqme617tBOONdi7GudnDUK+qu9X9D01xYPxWWSM+CdnxN5wf3m51x/LCrlF31R3NVOrFx9Opt2fH8cosS+dRUMja59Q4Na0ElzjgNA3JJ2WdMs3UtKOyhqYalg0aZPiA/XuGf/ACK8PQN0r3D/AKxqwIgQfw8GmfroGg/r7xXNb7Jnf/ngsuoreL3/AEOWrq6jqCcw28uit8Th6kuxnI1wM/YcbnXAWlWy2RU0TYqBoYxgwGj+p8k7k8pbbZFTxNioGBjGDAaP/tSdyeV1KUY2y9yFatr9scRXb/L8hERTM4REQBERAEREAREQBERAEREAREQBERAEREAREQH/2Q=="/>
          <p:cNvSpPr>
            <a:spLocks noChangeAspect="1" noChangeArrowheads="1"/>
          </p:cNvSpPr>
          <p:nvPr/>
        </p:nvSpPr>
        <p:spPr bwMode="auto">
          <a:xfrm>
            <a:off x="307975" y="-1195388"/>
            <a:ext cx="28289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III. </a:t>
            </a:r>
            <a:r>
              <a:rPr lang="fr-CH" sz="2800" dirty="0" err="1" smtClean="0"/>
              <a:t>Anwendung</a:t>
            </a:r>
            <a:r>
              <a:rPr lang="fr-CH" sz="2800" dirty="0" smtClean="0"/>
              <a:t> der SECO-</a:t>
            </a:r>
            <a:r>
              <a:rPr lang="fr-CH" sz="2800" dirty="0" err="1" smtClean="0"/>
              <a:t>Richtlinien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Die SECO-Richtlinie im Überblick</a:t>
            </a:r>
          </a:p>
          <a:p>
            <a:pPr marL="0" indent="0">
              <a:buNone/>
            </a:pPr>
            <a:endParaRPr lang="de-CH" sz="2000" b="1" dirty="0"/>
          </a:p>
          <a:p>
            <a:pPr marL="0" indent="0">
              <a:buNone/>
            </a:pPr>
            <a:endParaRPr lang="de-CH" sz="2000" b="1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14</a:t>
            </a:fld>
            <a:r>
              <a:rPr lang="fr-CH" sz="800"/>
              <a:t>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33458"/>
              </p:ext>
            </p:extLst>
          </p:nvPr>
        </p:nvGraphicFramePr>
        <p:xfrm>
          <a:off x="416496" y="2204864"/>
          <a:ext cx="9001000" cy="3751768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4625075"/>
                <a:gridCol w="4375925"/>
              </a:tblGrid>
              <a:tr h="353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  <a:tab pos="990600" algn="l"/>
                        </a:tabLst>
                      </a:pPr>
                      <a:r>
                        <a:rPr lang="de-CH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Effektiv bezahlter Lohn</a:t>
                      </a:r>
                      <a:endParaRPr lang="de-CH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  <a:tab pos="990600" algn="l"/>
                        </a:tabLst>
                      </a:pPr>
                      <a:r>
                        <a:rPr lang="de-CH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der Schweiz geschuldeter Lohn</a:t>
                      </a:r>
                      <a:endParaRPr lang="de-CH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  <a:tab pos="990600" algn="l"/>
                        </a:tabLst>
                      </a:pPr>
                      <a:r>
                        <a:rPr lang="de-CH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IST-Seite</a:t>
                      </a:r>
                      <a:endParaRPr lang="de-CH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  <a:tab pos="990600" algn="l"/>
                        </a:tabLst>
                      </a:pPr>
                      <a:r>
                        <a:rPr lang="de-CH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SOLL-Seite</a:t>
                      </a:r>
                      <a:endParaRPr lang="de-CH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  <a:tab pos="990600" algn="l"/>
                        </a:tabLst>
                      </a:pPr>
                      <a:r>
                        <a:rPr lang="de-CH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Bruttostundenlohn im Herkunftsland</a:t>
                      </a:r>
                      <a:endParaRPr lang="de-CH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  <a:tab pos="990600" algn="l"/>
                        </a:tabLst>
                      </a:pPr>
                      <a:r>
                        <a:rPr lang="de-CH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Stundenlohn gemäss ave GAV</a:t>
                      </a:r>
                      <a:endParaRPr lang="de-CH" sz="20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  <a:tab pos="990600" algn="l"/>
                        </a:tabLst>
                        <a:defRPr/>
                      </a:pPr>
                      <a:r>
                        <a:rPr lang="de-CH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Vermögenswirksame Leistungen</a:t>
                      </a:r>
                      <a:endParaRPr lang="de-CH" sz="20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  <a:tab pos="990600" algn="l"/>
                        </a:tabLst>
                      </a:pPr>
                      <a:r>
                        <a:rPr lang="de-CH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CH" sz="20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4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  <a:tab pos="990600" algn="l"/>
                        </a:tabLst>
                      </a:pPr>
                      <a:r>
                        <a:rPr lang="de-CH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Ferienlohn</a:t>
                      </a:r>
                      <a:endParaRPr lang="de-CH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  <a:tab pos="990600" algn="l"/>
                        </a:tabLst>
                      </a:pPr>
                      <a:r>
                        <a:rPr lang="de-CH" sz="2000" b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Ferienlohn</a:t>
                      </a:r>
                      <a:endParaRPr lang="de-CH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  <a:tab pos="990600" algn="l"/>
                        </a:tabLst>
                      </a:pPr>
                      <a:r>
                        <a:rPr lang="de-CH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Feiertagslohn</a:t>
                      </a:r>
                      <a:endParaRPr lang="de-CH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  <a:tab pos="990600" algn="l"/>
                        </a:tabLst>
                      </a:pPr>
                      <a:r>
                        <a:rPr lang="de-CH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Feiertagslohn</a:t>
                      </a:r>
                      <a:endParaRPr lang="de-CH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  <a:tab pos="990600" algn="l"/>
                        </a:tabLst>
                      </a:pPr>
                      <a:r>
                        <a:rPr lang="de-CH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Urlaubs- und / oder Weihnachtsgeld bzw. </a:t>
                      </a:r>
                      <a:r>
                        <a:rPr lang="de-CH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</a:t>
                      </a:r>
                      <a:r>
                        <a:rPr lang="de-CH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 14</a:t>
                      </a:r>
                      <a:r>
                        <a:rPr lang="de-CH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Monatslohn</a:t>
                      </a:r>
                      <a:endParaRPr lang="de-CH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  <a:tab pos="990600" algn="l"/>
                        </a:tabLst>
                      </a:pPr>
                      <a:r>
                        <a:rPr lang="de-CH" sz="2000" b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</a:t>
                      </a:r>
                      <a:r>
                        <a:rPr lang="de-CH" sz="2000" b="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Monatslohn</a:t>
                      </a:r>
                      <a:endParaRPr lang="de-CH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494">
                <a:tc>
                  <a:txBody>
                    <a:bodyPr/>
                    <a:lstStyle/>
                    <a:p>
                      <a:r>
                        <a:rPr lang="de-CH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Entsendezulage</a:t>
                      </a:r>
                      <a:endParaRPr lang="de-CH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  <a:tab pos="990600" algn="l"/>
                        </a:tabLst>
                      </a:pPr>
                      <a:endParaRPr lang="de-CH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06988">
                <a:tc>
                  <a:txBody>
                    <a:bodyPr/>
                    <a:lstStyle/>
                    <a:p>
                      <a:r>
                        <a:rPr lang="de-CH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Spesen, die die effektiven</a:t>
                      </a:r>
                      <a:r>
                        <a:rPr lang="de-CH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Auslagen übersteigen oder unterschreiten (+/-)</a:t>
                      </a:r>
                      <a:endParaRPr lang="de-CH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  <a:tab pos="990600" algn="l"/>
                        </a:tabLst>
                      </a:pPr>
                      <a:r>
                        <a:rPr lang="de-CH" sz="2000" b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Spesen (Verpflegung</a:t>
                      </a:r>
                      <a:r>
                        <a:rPr lang="de-CH" sz="2000" b="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Übernachtung)</a:t>
                      </a:r>
                      <a:endParaRPr lang="de-CH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0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III. </a:t>
            </a:r>
            <a:r>
              <a:rPr lang="fr-CH" sz="2800" dirty="0" err="1" smtClean="0"/>
              <a:t>Anwendung</a:t>
            </a:r>
            <a:r>
              <a:rPr lang="fr-CH" sz="2800" dirty="0" smtClean="0"/>
              <a:t> der SECO-</a:t>
            </a:r>
            <a:r>
              <a:rPr lang="fr-CH" sz="2800" dirty="0" err="1" smtClean="0"/>
              <a:t>Richtlinien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000" b="1" dirty="0" smtClean="0"/>
              <a:t>Die neue SECO-Richtlinie: Änderungen auf den 1. April 2014</a:t>
            </a:r>
          </a:p>
          <a:p>
            <a:pPr marL="0" indent="0">
              <a:buNone/>
            </a:pPr>
            <a:endParaRPr lang="de-CH" sz="2000" b="1" dirty="0" smtClean="0"/>
          </a:p>
          <a:p>
            <a:pPr marL="0" indent="0">
              <a:buNone/>
            </a:pPr>
            <a:r>
              <a:rPr lang="de-CH" sz="2000" b="1" dirty="0">
                <a:cs typeface="Arial" panose="020B0604020202020204" pitchFamily="34" charset="0"/>
              </a:rPr>
              <a:t>Berechnung des Ferien- und Feiertagzuschlages sowie des </a:t>
            </a:r>
            <a:r>
              <a:rPr lang="de-CH" sz="2000" b="1" dirty="0" smtClean="0">
                <a:cs typeface="Arial" panose="020B0604020202020204" pitchFamily="34" charset="0"/>
              </a:rPr>
              <a:t>13. Monatslohnes</a:t>
            </a:r>
            <a:endParaRPr lang="de-CH" sz="2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2000" dirty="0">
                <a:cs typeface="Arial" panose="020B0604020202020204" pitchFamily="34" charset="0"/>
              </a:rPr>
              <a:t>Bei der Berechnung dieser Lohnbestandteile werden Entsendezulage und die überschüssige Entsendeentschädigungen nicht mehr berücksichtigt (siehe </a:t>
            </a:r>
            <a:r>
              <a:rPr lang="de-CH" sz="2000" dirty="0" smtClean="0">
                <a:cs typeface="Arial" panose="020B0604020202020204" pitchFamily="34" charset="0"/>
              </a:rPr>
              <a:t>folgendes Beispiel)</a:t>
            </a:r>
            <a:endParaRPr lang="de-CH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2000" b="1" dirty="0" smtClean="0">
                <a:cs typeface="Arial" panose="020B0604020202020204" pitchFamily="34" charset="0"/>
              </a:rPr>
              <a:t>Wechselkurs</a:t>
            </a:r>
            <a:endParaRPr lang="de-CH" sz="2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2000" dirty="0">
                <a:cs typeface="Arial" panose="020B0604020202020204" pitchFamily="34" charset="0"/>
              </a:rPr>
              <a:t>Das SECO schlägt vor, ausschliesslich auf den Monatsmittelkurs zu Beginn des Einsatzes abzustellen.</a:t>
            </a:r>
          </a:p>
          <a:p>
            <a:pPr marL="0" indent="0">
              <a:buNone/>
            </a:pPr>
            <a:r>
              <a:rPr lang="de-CH" sz="2000" b="1" dirty="0">
                <a:cs typeface="Arial" panose="020B0604020202020204" pitchFamily="34" charset="0"/>
              </a:rPr>
              <a:t>Feiertage</a:t>
            </a:r>
          </a:p>
          <a:p>
            <a:pPr marL="0" indent="0">
              <a:buNone/>
            </a:pPr>
            <a:r>
              <a:rPr lang="de-CH" sz="2000" dirty="0">
                <a:cs typeface="Arial" panose="020B0604020202020204" pitchFamily="34" charset="0"/>
              </a:rPr>
              <a:t>Es ist grundsätzlich auf alle </a:t>
            </a:r>
            <a:r>
              <a:rPr lang="de-CH" sz="2000" dirty="0" smtClean="0">
                <a:cs typeface="Arial" panose="020B0604020202020204" pitchFamily="34" charset="0"/>
              </a:rPr>
              <a:t>gewährten </a:t>
            </a:r>
            <a:r>
              <a:rPr lang="de-CH" sz="2000" dirty="0">
                <a:cs typeface="Arial" panose="020B0604020202020204" pitchFamily="34" charset="0"/>
              </a:rPr>
              <a:t>Feiertage abzustellen und nicht nur auf </a:t>
            </a:r>
            <a:r>
              <a:rPr lang="de-CH" sz="2000" dirty="0" smtClean="0">
                <a:cs typeface="Arial" panose="020B0604020202020204" pitchFamily="34" charset="0"/>
              </a:rPr>
              <a:t>diejenigen, die auf </a:t>
            </a:r>
            <a:r>
              <a:rPr lang="de-CH" sz="2000" dirty="0">
                <a:cs typeface="Arial" panose="020B0604020202020204" pitchFamily="34" charset="0"/>
              </a:rPr>
              <a:t>einen Werktag fallen.</a:t>
            </a:r>
            <a:endParaRPr lang="it-CH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000" b="1" dirty="0"/>
          </a:p>
          <a:p>
            <a:pPr marL="0" indent="0">
              <a:buNone/>
            </a:pPr>
            <a:endParaRPr lang="de-CH" sz="2000" b="1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15</a:t>
            </a:fld>
            <a:r>
              <a:rPr lang="fr-CH" sz="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11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III. </a:t>
            </a:r>
            <a:r>
              <a:rPr lang="fr-CH" sz="2800" dirty="0" err="1" smtClean="0"/>
              <a:t>Anwendung</a:t>
            </a:r>
            <a:r>
              <a:rPr lang="fr-CH" sz="2800" dirty="0" smtClean="0"/>
              <a:t> der SECO-</a:t>
            </a:r>
            <a:r>
              <a:rPr lang="fr-CH" sz="2800" dirty="0" err="1" smtClean="0"/>
              <a:t>Richtlinien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000" b="1" dirty="0" smtClean="0"/>
              <a:t>Die neue SECO-Richtlinie: Änderungen auf den 1. April 2014</a:t>
            </a:r>
          </a:p>
          <a:p>
            <a:pPr marL="0" indent="0">
              <a:buNone/>
            </a:pPr>
            <a:r>
              <a:rPr lang="de-CH" sz="2000" b="1" dirty="0" smtClean="0">
                <a:cs typeface="Arial" panose="020B0604020202020204" pitchFamily="34" charset="0"/>
              </a:rPr>
              <a:t>Entschädigung </a:t>
            </a:r>
            <a:r>
              <a:rPr lang="de-CH" sz="2000" b="1" dirty="0">
                <a:cs typeface="Arial" panose="020B0604020202020204" pitchFamily="34" charset="0"/>
              </a:rPr>
              <a:t>für Spesen</a:t>
            </a:r>
          </a:p>
          <a:p>
            <a:r>
              <a:rPr lang="de-CH" sz="2000" b="1" dirty="0">
                <a:cs typeface="Arial" panose="020B0604020202020204" pitchFamily="34" charset="0"/>
              </a:rPr>
              <a:t>Negative Spesenberechnung</a:t>
            </a:r>
          </a:p>
          <a:p>
            <a:pPr marL="0" indent="0">
              <a:buNone/>
            </a:pPr>
            <a:r>
              <a:rPr lang="de-CH" sz="2000" dirty="0" smtClean="0">
                <a:cs typeface="Arial" panose="020B0604020202020204" pitchFamily="34" charset="0"/>
              </a:rPr>
              <a:t>Sollten </a:t>
            </a:r>
            <a:r>
              <a:rPr lang="de-CH" sz="2000" dirty="0">
                <a:cs typeface="Arial" panose="020B0604020202020204" pitchFamily="34" charset="0"/>
              </a:rPr>
              <a:t>die tatsächlichen Ausgaben die Entsendeentschädigungen übersteigen, so wird der fehlende Betrag vom Grundlohn abgezogen.</a:t>
            </a:r>
          </a:p>
          <a:p>
            <a:r>
              <a:rPr lang="de-CH" sz="2000" b="1" dirty="0">
                <a:cs typeface="Arial" panose="020B0604020202020204" pitchFamily="34" charset="0"/>
              </a:rPr>
              <a:t>Übernachtung im Ausland währen des Einsatzes</a:t>
            </a:r>
          </a:p>
          <a:p>
            <a:pPr marL="0" indent="0">
              <a:buNone/>
            </a:pPr>
            <a:r>
              <a:rPr lang="de-CH" sz="2000" dirty="0">
                <a:cs typeface="Arial" panose="020B0604020202020204" pitchFamily="34" charset="0"/>
              </a:rPr>
              <a:t>Das SECO schlägt vor, </a:t>
            </a:r>
            <a:r>
              <a:rPr lang="de-CH" sz="2000" dirty="0" smtClean="0">
                <a:cs typeface="Arial" panose="020B0604020202020204" pitchFamily="34" charset="0"/>
              </a:rPr>
              <a:t>dass </a:t>
            </a:r>
            <a:r>
              <a:rPr lang="de-CH" sz="2000" dirty="0">
                <a:cs typeface="Arial" panose="020B0604020202020204" pitchFamily="34" charset="0"/>
              </a:rPr>
              <a:t>Auslagen infolge einer Übernachtung während </a:t>
            </a:r>
            <a:r>
              <a:rPr lang="de-CH" sz="2000" dirty="0" smtClean="0">
                <a:cs typeface="Arial" panose="020B0604020202020204" pitchFamily="34" charset="0"/>
              </a:rPr>
              <a:t>eines </a:t>
            </a:r>
            <a:r>
              <a:rPr lang="de-CH" sz="2000" dirty="0">
                <a:cs typeface="Arial" panose="020B0604020202020204" pitchFamily="34" charset="0"/>
              </a:rPr>
              <a:t>Einsatzes im benachbarten </a:t>
            </a:r>
            <a:r>
              <a:rPr lang="de-CH" sz="2000" dirty="0" smtClean="0">
                <a:cs typeface="Arial" panose="020B0604020202020204" pitchFamily="34" charset="0"/>
              </a:rPr>
              <a:t>Ausland </a:t>
            </a:r>
            <a:r>
              <a:rPr lang="de-CH" sz="2000" dirty="0">
                <a:cs typeface="Arial" panose="020B0604020202020204" pitchFamily="34" charset="0"/>
              </a:rPr>
              <a:t>als Spesen berücksichtigt werden können.</a:t>
            </a:r>
          </a:p>
          <a:p>
            <a:r>
              <a:rPr lang="de-CH" sz="2000" b="1" dirty="0">
                <a:cs typeface="Arial" panose="020B0604020202020204" pitchFamily="34" charset="0"/>
              </a:rPr>
              <a:t>Pauschalen</a:t>
            </a:r>
          </a:p>
          <a:p>
            <a:pPr marL="0" indent="0">
              <a:buNone/>
            </a:pPr>
            <a:r>
              <a:rPr lang="de-CH" sz="2000" dirty="0">
                <a:cs typeface="Arial" panose="020B0604020202020204" pitchFamily="34" charset="0"/>
              </a:rPr>
              <a:t>In Branchen mit </a:t>
            </a:r>
            <a:r>
              <a:rPr lang="de-CH" sz="2000" dirty="0" err="1">
                <a:cs typeface="Arial" panose="020B0604020202020204" pitchFamily="34" charset="0"/>
              </a:rPr>
              <a:t>ave</a:t>
            </a:r>
            <a:r>
              <a:rPr lang="de-CH" sz="2000" dirty="0">
                <a:cs typeface="Arial" panose="020B0604020202020204" pitchFamily="34" charset="0"/>
              </a:rPr>
              <a:t> GAV sind die vertraglich vereinbarten Pauschalen anwendbar. In den übrigen Fällen ist auf die </a:t>
            </a:r>
            <a:r>
              <a:rPr lang="de-CH" sz="2000" dirty="0" smtClean="0">
                <a:cs typeface="Arial" panose="020B0604020202020204" pitchFamily="34" charset="0"/>
              </a:rPr>
              <a:t>Pauschalbeträge </a:t>
            </a:r>
            <a:r>
              <a:rPr lang="de-CH" sz="2000" dirty="0">
                <a:cs typeface="Arial" panose="020B0604020202020204" pitchFamily="34" charset="0"/>
              </a:rPr>
              <a:t>der SECO-Weisung abzustellen</a:t>
            </a:r>
            <a:r>
              <a:rPr lang="de-CH" sz="2000" dirty="0" smtClean="0">
                <a:cs typeface="Arial" panose="020B0604020202020204" pitchFamily="34" charset="0"/>
              </a:rPr>
              <a:t>.</a:t>
            </a:r>
            <a:endParaRPr lang="de-CH" sz="2000" dirty="0">
              <a:cs typeface="Arial" panose="020B0604020202020204" pitchFamily="34" charset="0"/>
            </a:endParaRPr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16</a:t>
            </a:fld>
            <a:r>
              <a:rPr lang="fr-CH" sz="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III. </a:t>
            </a:r>
            <a:r>
              <a:rPr lang="fr-CH" sz="2800" dirty="0" err="1" smtClean="0"/>
              <a:t>Anwendung</a:t>
            </a:r>
            <a:r>
              <a:rPr lang="fr-CH" sz="2800" dirty="0" smtClean="0"/>
              <a:t> der SECO-</a:t>
            </a:r>
            <a:r>
              <a:rPr lang="fr-CH" sz="2800" dirty="0" err="1" smtClean="0"/>
              <a:t>Richtlinien</a:t>
            </a:r>
            <a:endParaRPr lang="fr-CH" sz="28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17</a:t>
            </a:fld>
            <a:r>
              <a:rPr lang="fr-CH" sz="80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5" y="1638092"/>
            <a:ext cx="8851673" cy="45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83173" y="1268760"/>
            <a:ext cx="32424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Soll (GAV Holzbau 2014):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2845" y="2276872"/>
            <a:ext cx="79163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Berechnungsbeispiel (IST) nach ALTER Richtlinie bis 01.04.2014: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4176" y="3789040"/>
            <a:ext cx="79800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Berechnungsbeispiel (IST) nach NEUER Richtlinie ab 01.04.2014: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547534" y="3140968"/>
            <a:ext cx="5493441" cy="459582"/>
            <a:chOff x="87232" y="4099688"/>
            <a:chExt cx="5493441" cy="459582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2" y="4099688"/>
              <a:ext cx="5493441" cy="459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3897681" y="4407564"/>
              <a:ext cx="1682992" cy="151706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47534" y="2663424"/>
            <a:ext cx="8856984" cy="393020"/>
            <a:chOff x="87232" y="3573016"/>
            <a:chExt cx="8856984" cy="39302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2" y="3573016"/>
              <a:ext cx="8856984" cy="393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hteck 20"/>
            <p:cNvSpPr/>
            <p:nvPr/>
          </p:nvSpPr>
          <p:spPr>
            <a:xfrm>
              <a:off x="5004047" y="3819529"/>
              <a:ext cx="1704114" cy="145432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8383876" y="3821580"/>
              <a:ext cx="544971" cy="128013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6325118" y="314096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Abweichung von 0.89 CHF = </a:t>
            </a:r>
          </a:p>
          <a:p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0.13% der Soll-Lohnsummer</a:t>
            </a:r>
            <a:endParaRPr lang="it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02486" y="5373216"/>
            <a:ext cx="8942897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Fazit: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Der Unterschied zwischen den Berechnungsmethoden beträgt </a:t>
            </a:r>
            <a:r>
              <a:rPr lang="de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11.19%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5" y="4204537"/>
            <a:ext cx="9057456" cy="40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eck 29"/>
          <p:cNvSpPr/>
          <p:nvPr/>
        </p:nvSpPr>
        <p:spPr>
          <a:xfrm>
            <a:off x="3930757" y="4470216"/>
            <a:ext cx="1704114" cy="14543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4" name="Textfeld 23"/>
          <p:cNvSpPr txBox="1"/>
          <p:nvPr/>
        </p:nvSpPr>
        <p:spPr>
          <a:xfrm>
            <a:off x="6607524" y="4693960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Abweichung von 80.02 CHF = </a:t>
            </a:r>
          </a:p>
          <a:p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11.32% der Soll-Lohnsumme</a:t>
            </a:r>
            <a:endParaRPr lang="it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0" y="4639638"/>
            <a:ext cx="5680416" cy="47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hteck 32"/>
          <p:cNvSpPr/>
          <p:nvPr/>
        </p:nvSpPr>
        <p:spPr>
          <a:xfrm>
            <a:off x="4511012" y="4967335"/>
            <a:ext cx="1594116" cy="152049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4" name="Rechteck 33"/>
          <p:cNvSpPr/>
          <p:nvPr/>
        </p:nvSpPr>
        <p:spPr>
          <a:xfrm>
            <a:off x="8951810" y="4470216"/>
            <a:ext cx="544971" cy="128013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0849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IV. </a:t>
            </a:r>
            <a:r>
              <a:rPr lang="fr-CH" sz="2800" dirty="0" err="1" smtClean="0"/>
              <a:t>Spezialfälle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Problem: Spesen / Verpflegung / Übernachtung</a:t>
            </a:r>
          </a:p>
          <a:p>
            <a:pPr marL="514350" indent="-514350"/>
            <a:endParaRPr lang="de-CH" sz="2000" b="1" dirty="0" smtClean="0"/>
          </a:p>
          <a:p>
            <a:pPr marL="514350" indent="-514350"/>
            <a:r>
              <a:rPr lang="de-CH" sz="2000" dirty="0" smtClean="0"/>
              <a:t>Bei mehrtägigen Einsätzen sind die Aufwände für Verpflegung und Übernachtung (Entsendeentschädigung) ein massgeblicher Faktor, welcher bei der CH-Lohnberechnung der Entsendebetriebe meist ausser Acht gelassen wird.</a:t>
            </a:r>
            <a:br>
              <a:rPr lang="de-CH" sz="2000" dirty="0" smtClean="0"/>
            </a:br>
            <a:r>
              <a:rPr lang="de-CH" sz="2000" dirty="0" smtClean="0">
                <a:sym typeface="Wingdings" panose="05000000000000000000" pitchFamily="2" charset="2"/>
              </a:rPr>
              <a:t> Bei der Kommunikation der PK sollte dies berücksichtigt werden!</a:t>
            </a:r>
            <a:endParaRPr lang="de-CH" sz="2000" dirty="0" smtClean="0"/>
          </a:p>
          <a:p>
            <a:pPr marL="514350" indent="-514350"/>
            <a:r>
              <a:rPr lang="de-CH" sz="2000" dirty="0" smtClean="0"/>
              <a:t>Grundsätzlich sollen nur belegte Spesenzahlungen / Übernachtungsbelege angerechnet werden.</a:t>
            </a:r>
          </a:p>
          <a:p>
            <a:pPr marL="514350" indent="-514350"/>
            <a:r>
              <a:rPr lang="de-CH" sz="2000" dirty="0" smtClean="0"/>
              <a:t>Aufgrund der ZEMIS-Meldung und der Arbeitszeitrapporte können Rückschlüsse gezogen werden, wann die entsandten Mitarbeiter in der CH übernachtet haben und wann diese nach Hause gefahren sind. Dementsprechend verändert sich die Soll-Seite.</a:t>
            </a:r>
          </a:p>
          <a:p>
            <a:pPr marL="514350" indent="-514350"/>
            <a:endParaRPr lang="de-CH" sz="2000" dirty="0" smtClean="0"/>
          </a:p>
          <a:p>
            <a:pPr marL="0" indent="0">
              <a:buNone/>
            </a:pPr>
            <a:endParaRPr lang="de-CH" sz="2000" dirty="0" smtClean="0"/>
          </a:p>
          <a:p>
            <a:pPr marL="514350" indent="-514350"/>
            <a:endParaRPr lang="de-CH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18</a:t>
            </a:fld>
            <a:r>
              <a:rPr lang="fr-CH" sz="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22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IV. </a:t>
            </a:r>
            <a:r>
              <a:rPr lang="fr-CH" sz="2800" dirty="0" err="1" smtClean="0"/>
              <a:t>Spezialfälle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Problem: Betriebliche Reisezeit</a:t>
            </a:r>
          </a:p>
          <a:p>
            <a:pPr marL="514350" indent="-514350"/>
            <a:endParaRPr lang="de-CH" sz="2000" b="1" dirty="0" smtClean="0"/>
          </a:p>
          <a:p>
            <a:pPr marL="514350" indent="-514350"/>
            <a:r>
              <a:rPr lang="de-CH" sz="2000" dirty="0" smtClean="0"/>
              <a:t>Reisezeit = Arbeitszeit (in vielen GAV ist zumindest ein Teil der betrieblichen Reisezeit als vergütete Arbeitszeit definiert). Diese ist aber nur in seltenen Fällen ausgewiesen / belegt.</a:t>
            </a:r>
          </a:p>
          <a:p>
            <a:pPr marL="514350" indent="-514350"/>
            <a:r>
              <a:rPr lang="de-CH" sz="2000" dirty="0" smtClean="0"/>
              <a:t>Eine Berücksichtigung der Reisezeit ist nur ab Schweizer Grenze möglich. Die Berechnung ist via Routenplaner im Internet relativ einfach zu bewerkstelligen (z.B. </a:t>
            </a:r>
            <a:r>
              <a:rPr lang="de-CH" sz="2000" dirty="0" err="1" smtClean="0"/>
              <a:t>Viamichelin</a:t>
            </a:r>
            <a:r>
              <a:rPr lang="de-CH" sz="2000" dirty="0" smtClean="0"/>
              <a:t>, Google </a:t>
            </a:r>
            <a:r>
              <a:rPr lang="de-CH" sz="2000" dirty="0" err="1" smtClean="0"/>
              <a:t>Maps</a:t>
            </a:r>
            <a:r>
              <a:rPr lang="de-CH" sz="2000" dirty="0" smtClean="0"/>
              <a:t> etc.).</a:t>
            </a:r>
          </a:p>
          <a:p>
            <a:pPr marL="514350" indent="-514350"/>
            <a:r>
              <a:rPr lang="de-CH" sz="2000" dirty="0" smtClean="0"/>
              <a:t>Falls die Reisezeit nicht explizit ausgewiesen ist, soll sie zur Arbeitszeit addiert werden. Dabei ist aber auf den konkreten Einsatz unter Berücksichtigung von Übernachtungen abzustellen.</a:t>
            </a:r>
          </a:p>
          <a:p>
            <a:pPr marL="0" indent="0">
              <a:buNone/>
            </a:pPr>
            <a:endParaRPr lang="de-CH" sz="2000" dirty="0" smtClean="0"/>
          </a:p>
          <a:p>
            <a:pPr marL="514350" indent="-514350"/>
            <a:endParaRPr lang="de-CH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19</a:t>
            </a:fld>
            <a:r>
              <a:rPr lang="fr-CH" sz="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855663"/>
            <a:fld id="{2D68AC5C-F4A4-454E-82A6-DA606F1CD286}" type="slidenum">
              <a:rPr lang="fr-CH" smtClean="0">
                <a:cs typeface="Arial" charset="0"/>
              </a:rPr>
              <a:pPr defTabSz="855663"/>
              <a:t>2</a:t>
            </a:fld>
            <a:r>
              <a:rPr lang="fr-CH" sz="800" smtClean="0">
                <a:cs typeface="Arial" charset="0"/>
              </a:rPr>
              <a:t>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err="1" smtClean="0"/>
              <a:t>Problemfeld</a:t>
            </a:r>
            <a:r>
              <a:rPr lang="fr-CH" dirty="0" smtClean="0"/>
              <a:t> </a:t>
            </a:r>
            <a:r>
              <a:rPr lang="fr-CH" dirty="0" err="1" smtClean="0"/>
              <a:t>Gleichwertigkeitsprüfung</a:t>
            </a:r>
            <a:endParaRPr lang="fr-CH" dirty="0" smtClean="0"/>
          </a:p>
        </p:txBody>
      </p:sp>
      <p:pic>
        <p:nvPicPr>
          <p:cNvPr id="1026" name="Picture 2" descr="http://www.berliner-akzente.de/imperia/md/images/berlinerakzente2/ausgaben/akzente05-08/zeitmanagement/stres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92" y="2080828"/>
            <a:ext cx="4012417" cy="26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560512" y="1556792"/>
            <a:ext cx="2321024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Unterlagen</a:t>
            </a:r>
          </a:p>
          <a:p>
            <a:pPr marL="0" marR="0" indent="0" algn="ctr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smtClean="0">
                <a:solidFill>
                  <a:schemeClr val="tx1"/>
                </a:solidFill>
                <a:latin typeface="Arial" charset="0"/>
              </a:rPr>
              <a:t>unvollständig</a:t>
            </a: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00472" y="4221088"/>
            <a:ext cx="2321024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smtClean="0">
                <a:solidFill>
                  <a:schemeClr val="tx1"/>
                </a:solidFill>
                <a:latin typeface="Arial" charset="0"/>
              </a:rPr>
              <a:t>Viele parallel zu bearbeitende Fälle</a:t>
            </a: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3792488" y="5013176"/>
            <a:ext cx="2321024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smtClean="0">
                <a:solidFill>
                  <a:schemeClr val="tx1"/>
                </a:solidFill>
                <a:latin typeface="Arial" charset="0"/>
              </a:rPr>
              <a:t>Inkonsistenz beim Lohnvergleich </a:t>
            </a: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7041232" y="1556792"/>
            <a:ext cx="2321024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Beurteilung der Unterlagen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7401272" y="4221088"/>
            <a:ext cx="2321024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dirty="0" smtClean="0">
                <a:solidFill>
                  <a:schemeClr val="tx1"/>
                </a:solidFill>
                <a:latin typeface="Arial" charset="0"/>
              </a:rPr>
              <a:t>Kommunikation mit den Betrieben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Wolke 2"/>
          <p:cNvSpPr/>
          <p:nvPr/>
        </p:nvSpPr>
        <p:spPr bwMode="auto">
          <a:xfrm>
            <a:off x="4160912" y="1556792"/>
            <a:ext cx="504056" cy="524036"/>
          </a:xfrm>
          <a:prstGeom prst="cloud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12" name="Wolke 11"/>
          <p:cNvSpPr/>
          <p:nvPr/>
        </p:nvSpPr>
        <p:spPr bwMode="auto">
          <a:xfrm>
            <a:off x="4565340" y="1558908"/>
            <a:ext cx="504056" cy="524036"/>
          </a:xfrm>
          <a:prstGeom prst="cloud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13" name="Wolke 12"/>
          <p:cNvSpPr/>
          <p:nvPr/>
        </p:nvSpPr>
        <p:spPr bwMode="auto">
          <a:xfrm>
            <a:off x="4448944" y="1185156"/>
            <a:ext cx="504056" cy="524036"/>
          </a:xfrm>
          <a:prstGeom prst="cloud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14" name="Wolke 13"/>
          <p:cNvSpPr/>
          <p:nvPr/>
        </p:nvSpPr>
        <p:spPr bwMode="auto">
          <a:xfrm>
            <a:off x="4817368" y="1124744"/>
            <a:ext cx="504056" cy="524036"/>
          </a:xfrm>
          <a:prstGeom prst="cloud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15" name="Wolke 14"/>
          <p:cNvSpPr/>
          <p:nvPr/>
        </p:nvSpPr>
        <p:spPr bwMode="auto">
          <a:xfrm>
            <a:off x="4657916" y="836674"/>
            <a:ext cx="504056" cy="524036"/>
          </a:xfrm>
          <a:prstGeom prst="cloud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IV. </a:t>
            </a:r>
            <a:r>
              <a:rPr lang="fr-CH" sz="2800" dirty="0" err="1" smtClean="0"/>
              <a:t>Spezialfälle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Berechnung: Betriebliche Reisezeit</a:t>
            </a:r>
          </a:p>
          <a:p>
            <a:pPr marL="0" indent="0">
              <a:buNone/>
            </a:pPr>
            <a:r>
              <a:rPr lang="de-CH" sz="2000" dirty="0" smtClean="0"/>
              <a:t>Beispiel Berechnung</a:t>
            </a:r>
          </a:p>
          <a:p>
            <a:pPr marL="0" indent="0">
              <a:buNone/>
            </a:pPr>
            <a:r>
              <a:rPr lang="de-CH" sz="2000" dirty="0" smtClean="0"/>
              <a:t>Reisezeit:</a:t>
            </a:r>
          </a:p>
          <a:p>
            <a:pPr marL="0" indent="0">
              <a:buNone/>
            </a:pPr>
            <a:endParaRPr lang="de-CH" sz="2000" dirty="0" smtClean="0"/>
          </a:p>
          <a:p>
            <a:pPr marL="0" indent="0">
              <a:buNone/>
            </a:pPr>
            <a:r>
              <a:rPr lang="de-CH" sz="2000" dirty="0" smtClean="0"/>
              <a:t>Meisterschwanden (AG)</a:t>
            </a:r>
          </a:p>
          <a:p>
            <a:pPr marL="0" indent="0">
              <a:buNone/>
            </a:pPr>
            <a:r>
              <a:rPr lang="de-CH" sz="2000" dirty="0" smtClean="0"/>
              <a:t>	nach</a:t>
            </a:r>
          </a:p>
          <a:p>
            <a:pPr marL="0" indent="0">
              <a:buNone/>
            </a:pPr>
            <a:r>
              <a:rPr lang="de-CH" sz="2000" dirty="0" err="1" smtClean="0"/>
              <a:t>Bonndorf</a:t>
            </a:r>
            <a:r>
              <a:rPr lang="de-CH" sz="2000" dirty="0" smtClean="0"/>
              <a:t> (DE)</a:t>
            </a: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2000" dirty="0" smtClean="0"/>
              <a:t>Relevant ist die </a:t>
            </a:r>
            <a:r>
              <a:rPr lang="de-CH" sz="2000" dirty="0" err="1" smtClean="0"/>
              <a:t>Reiszeit</a:t>
            </a:r>
            <a:r>
              <a:rPr lang="de-CH" sz="2000" dirty="0" smtClean="0"/>
              <a:t> bis</a:t>
            </a:r>
          </a:p>
          <a:p>
            <a:pPr marL="0" indent="0">
              <a:buNone/>
            </a:pPr>
            <a:r>
              <a:rPr lang="de-CH" sz="2000" dirty="0" smtClean="0"/>
              <a:t>Schweizer Grenze (1h 03)</a:t>
            </a:r>
          </a:p>
          <a:p>
            <a:pPr marL="0" indent="0">
              <a:buNone/>
            </a:pPr>
            <a:r>
              <a:rPr lang="de-CH" sz="2000" dirty="0" smtClean="0"/>
              <a:t>(mit viamichelin.ch)</a:t>
            </a:r>
          </a:p>
          <a:p>
            <a:pPr marL="0" indent="0">
              <a:buNone/>
            </a:pPr>
            <a:endParaRPr lang="de-CH" sz="2000" dirty="0" smtClean="0"/>
          </a:p>
          <a:p>
            <a:pPr marL="514350" indent="-514350"/>
            <a:endParaRPr lang="de-CH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20</a:t>
            </a:fld>
            <a:r>
              <a:rPr lang="fr-CH" sz="80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82" y="2204864"/>
            <a:ext cx="2583750" cy="3602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r="14987"/>
          <a:stretch/>
        </p:blipFill>
        <p:spPr bwMode="auto">
          <a:xfrm>
            <a:off x="6732964" y="1421491"/>
            <a:ext cx="3116580" cy="441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6745520" y="4509120"/>
            <a:ext cx="2311936" cy="7200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IV. </a:t>
            </a:r>
            <a:r>
              <a:rPr lang="fr-CH" sz="2800" dirty="0" err="1" smtClean="0"/>
              <a:t>Spezialfälle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Problem: </a:t>
            </a:r>
            <a:r>
              <a:rPr lang="de-CH" sz="2000" b="1" dirty="0"/>
              <a:t>Unklare Einstufung der Mitarbeitenden</a:t>
            </a:r>
          </a:p>
          <a:p>
            <a:pPr marL="514350" indent="-514350"/>
            <a:endParaRPr lang="de-CH" sz="2000" b="1" dirty="0" smtClean="0"/>
          </a:p>
          <a:p>
            <a:pPr marL="0" indent="0">
              <a:buNone/>
            </a:pPr>
            <a:r>
              <a:rPr lang="de-CH" sz="2000" dirty="0" smtClean="0"/>
              <a:t>Folgende Fragen sind relevant für die Einstufung und somit auch relevant für die Lohnhöhe (es gibt erhebliche Unterschiede bei der Behandlung von Aus- / Weiterbildung, ausgeübter Funktion und Erfahrung zwischen den GAV):</a:t>
            </a:r>
          </a:p>
          <a:p>
            <a:pPr marL="0" indent="0">
              <a:buNone/>
            </a:pPr>
            <a:endParaRPr lang="de-CH" sz="900" dirty="0" smtClean="0"/>
          </a:p>
          <a:p>
            <a:pPr marL="514350" indent="-514350"/>
            <a:r>
              <a:rPr lang="de-CH" sz="2000" dirty="0" smtClean="0"/>
              <a:t>Hat der Mitarbeitende eine </a:t>
            </a:r>
            <a:r>
              <a:rPr lang="de-CH" sz="2000" b="1" dirty="0" smtClean="0"/>
              <a:t>Lehre</a:t>
            </a:r>
            <a:r>
              <a:rPr lang="de-CH" sz="2000" dirty="0" smtClean="0"/>
              <a:t> abgeschlossen oder </a:t>
            </a:r>
            <a:r>
              <a:rPr lang="de-CH" sz="2000" b="1" dirty="0" smtClean="0"/>
              <a:t>nicht</a:t>
            </a:r>
            <a:r>
              <a:rPr lang="de-CH" sz="2000" dirty="0" smtClean="0"/>
              <a:t>?</a:t>
            </a:r>
          </a:p>
          <a:p>
            <a:pPr marL="514350" indent="-514350"/>
            <a:r>
              <a:rPr lang="de-CH" sz="2000" b="1" dirty="0" smtClean="0"/>
              <a:t>Montiert</a:t>
            </a:r>
            <a:r>
              <a:rPr lang="de-CH" sz="2000" dirty="0" smtClean="0"/>
              <a:t> der Mitarbeitende auf der Baustelle oder hat er nur Material </a:t>
            </a:r>
            <a:r>
              <a:rPr lang="de-CH" sz="2000" b="1" dirty="0" smtClean="0"/>
              <a:t>transportiert</a:t>
            </a:r>
            <a:r>
              <a:rPr lang="de-CH" sz="2000" dirty="0" smtClean="0"/>
              <a:t>?</a:t>
            </a:r>
          </a:p>
          <a:p>
            <a:pPr marL="514350" indent="-514350"/>
            <a:r>
              <a:rPr lang="de-CH" sz="2000" dirty="0" smtClean="0"/>
              <a:t>Bekleidet der Mitarbeitende eine </a:t>
            </a:r>
            <a:r>
              <a:rPr lang="de-CH" sz="2000" b="1" dirty="0" smtClean="0"/>
              <a:t>Kaderposition</a:t>
            </a:r>
            <a:r>
              <a:rPr lang="de-CH" sz="2000" dirty="0" smtClean="0"/>
              <a:t>, übernimmt er </a:t>
            </a:r>
            <a:r>
              <a:rPr lang="de-CH" sz="2000" b="1" dirty="0" smtClean="0"/>
              <a:t>Führungsaufgaben</a:t>
            </a:r>
            <a:r>
              <a:rPr lang="de-CH" sz="2000" dirty="0" smtClean="0"/>
              <a:t> oder </a:t>
            </a:r>
            <a:r>
              <a:rPr lang="de-CH" sz="2000" b="1" dirty="0" smtClean="0"/>
              <a:t>Teamleiterfunktionen</a:t>
            </a:r>
            <a:r>
              <a:rPr lang="de-CH" sz="2000" dirty="0" smtClean="0"/>
              <a:t> vor Ort?</a:t>
            </a:r>
          </a:p>
          <a:p>
            <a:pPr marL="514350" indent="-514350"/>
            <a:r>
              <a:rPr lang="de-CH" sz="2000" dirty="0" smtClean="0"/>
              <a:t>Wie </a:t>
            </a:r>
            <a:r>
              <a:rPr lang="de-CH" sz="2000" b="1" dirty="0" smtClean="0"/>
              <a:t>alt</a:t>
            </a:r>
            <a:r>
              <a:rPr lang="de-CH" sz="2000" dirty="0" smtClean="0"/>
              <a:t> ist der Mitarbeitende, wie viel </a:t>
            </a:r>
            <a:r>
              <a:rPr lang="de-CH" sz="2000" b="1" dirty="0" smtClean="0"/>
              <a:t>Berufserfahrung</a:t>
            </a:r>
            <a:r>
              <a:rPr lang="de-CH" sz="2000" dirty="0" smtClean="0"/>
              <a:t> weist er auf?</a:t>
            </a:r>
          </a:p>
          <a:p>
            <a:pPr marL="0" indent="0">
              <a:buNone/>
            </a:pPr>
            <a:endParaRPr lang="de-CH" sz="2000" dirty="0" smtClean="0"/>
          </a:p>
          <a:p>
            <a:pPr marL="514350" indent="-514350"/>
            <a:endParaRPr lang="de-CH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21</a:t>
            </a:fld>
            <a:r>
              <a:rPr lang="fr-CH" sz="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63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rupa.biz/wp-content/uploads/2009/09/Zielscheibe-klein-300x2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2141750"/>
            <a:ext cx="5616624" cy="47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IV. </a:t>
            </a:r>
            <a:r>
              <a:rPr lang="fr-CH" sz="2800" dirty="0" err="1" smtClean="0"/>
              <a:t>Spezialfälle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1007566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Problem: Unklare Einstufung der Mitarbeitenden</a:t>
            </a:r>
          </a:p>
          <a:p>
            <a:pPr marL="514350" indent="-514350"/>
            <a:r>
              <a:rPr lang="de-CH" sz="2000" dirty="0" smtClean="0"/>
              <a:t>Datenquellen für die Einstufung von Mitarbeitenden</a:t>
            </a:r>
          </a:p>
          <a:p>
            <a:pPr marL="514350" indent="-514350"/>
            <a:endParaRPr lang="de-CH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22</a:t>
            </a:fld>
            <a:r>
              <a:rPr lang="fr-CH" sz="800"/>
              <a:t> </a:t>
            </a:r>
          </a:p>
        </p:txBody>
      </p:sp>
      <p:sp>
        <p:nvSpPr>
          <p:cNvPr id="3" name="Flussdiagramm: Dokument 2"/>
          <p:cNvSpPr/>
          <p:nvPr/>
        </p:nvSpPr>
        <p:spPr bwMode="auto">
          <a:xfrm>
            <a:off x="3903624" y="5517232"/>
            <a:ext cx="1188132" cy="864096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Arbeits-vertrag</a:t>
            </a:r>
          </a:p>
        </p:txBody>
      </p:sp>
      <p:sp>
        <p:nvSpPr>
          <p:cNvPr id="7" name="Flussdiagramm: Dokument 6"/>
          <p:cNvSpPr/>
          <p:nvPr/>
        </p:nvSpPr>
        <p:spPr bwMode="auto">
          <a:xfrm>
            <a:off x="3075532" y="2492896"/>
            <a:ext cx="1656184" cy="864096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Aussage an Kontrolle</a:t>
            </a:r>
          </a:p>
        </p:txBody>
      </p:sp>
      <p:sp>
        <p:nvSpPr>
          <p:cNvPr id="8" name="Flussdiagramm: Dokument 7"/>
          <p:cNvSpPr/>
          <p:nvPr/>
        </p:nvSpPr>
        <p:spPr bwMode="auto">
          <a:xfrm>
            <a:off x="2247440" y="4005064"/>
            <a:ext cx="1656184" cy="864304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Lohn-abrechnung</a:t>
            </a:r>
          </a:p>
        </p:txBody>
      </p:sp>
      <p:sp>
        <p:nvSpPr>
          <p:cNvPr id="9" name="Flussdiagramm: Dokument 8"/>
          <p:cNvSpPr/>
          <p:nvPr/>
        </p:nvSpPr>
        <p:spPr bwMode="auto">
          <a:xfrm>
            <a:off x="7365268" y="5835403"/>
            <a:ext cx="1188132" cy="864096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dirty="0" smtClean="0">
                <a:solidFill>
                  <a:schemeClr val="bg1"/>
                </a:solidFill>
                <a:latin typeface="Arial" charset="0"/>
              </a:rPr>
              <a:t>Ausweis / ID</a:t>
            </a:r>
            <a:endParaRPr kumimoji="0" lang="de-CH" sz="2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Flussdiagramm: Dokument 9"/>
          <p:cNvSpPr/>
          <p:nvPr/>
        </p:nvSpPr>
        <p:spPr bwMode="auto">
          <a:xfrm>
            <a:off x="7113240" y="2405582"/>
            <a:ext cx="2376264" cy="1167434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dirty="0" smtClean="0">
                <a:solidFill>
                  <a:schemeClr val="bg1"/>
                </a:solidFill>
                <a:latin typeface="Arial" charset="0"/>
              </a:rPr>
              <a:t>Lehrabschluss-bzw. Ausbildungs-zeugnis</a:t>
            </a:r>
            <a:endParaRPr kumimoji="0" lang="de-CH" sz="2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Flussdiagramm: Dokument 10"/>
          <p:cNvSpPr/>
          <p:nvPr/>
        </p:nvSpPr>
        <p:spPr bwMode="auto">
          <a:xfrm>
            <a:off x="8086380" y="4658149"/>
            <a:ext cx="1512168" cy="600112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dirty="0" smtClean="0">
                <a:solidFill>
                  <a:schemeClr val="bg1"/>
                </a:solidFill>
                <a:latin typeface="Arial" charset="0"/>
              </a:rPr>
              <a:t>Lebenslauf</a:t>
            </a:r>
            <a:endParaRPr kumimoji="0" lang="de-CH" sz="2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IV. </a:t>
            </a:r>
            <a:r>
              <a:rPr lang="fr-CH" sz="2800" dirty="0" err="1" smtClean="0"/>
              <a:t>Spezialfälle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0473" y="1628800"/>
            <a:ext cx="3744415" cy="4860900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Diskussion Verdacht</a:t>
            </a:r>
          </a:p>
          <a:p>
            <a:pPr marL="0" indent="0">
              <a:buNone/>
            </a:pPr>
            <a:r>
              <a:rPr lang="de-CH" sz="2000" b="1" dirty="0" smtClean="0"/>
              <a:t>auf Umgehungen</a:t>
            </a:r>
          </a:p>
          <a:p>
            <a:pPr marL="514350" indent="-514350"/>
            <a:endParaRPr lang="de-CH" sz="2000" b="1" dirty="0" smtClean="0"/>
          </a:p>
          <a:p>
            <a:pPr marL="0" indent="0">
              <a:buNone/>
            </a:pPr>
            <a:r>
              <a:rPr lang="de-CH" sz="2000" dirty="0" smtClean="0"/>
              <a:t>Gleich bleibende Arbeitszeiten sind ein Hinweis auf Vorgabezeiten bzw. eine falsche Arbeitszeitbuchhaltung.</a:t>
            </a:r>
          </a:p>
          <a:p>
            <a:pPr marL="0" indent="0">
              <a:buNone/>
            </a:pPr>
            <a:endParaRPr lang="de-CH" sz="2000" dirty="0" smtClean="0"/>
          </a:p>
          <a:p>
            <a:pPr marL="0" indent="0">
              <a:buNone/>
            </a:pPr>
            <a:r>
              <a:rPr lang="de-CH" sz="2000" dirty="0" smtClean="0"/>
              <a:t>Wie sinnvoll sind in einem solchen Fall Spezialkontrollen der Arbeitszeit (Arbeitsbeginn und –ende</a:t>
            </a:r>
            <a:r>
              <a:rPr lang="de-CH" sz="2000" dirty="0"/>
              <a:t> </a:t>
            </a:r>
            <a:r>
              <a:rPr lang="de-CH" sz="2000" dirty="0" smtClean="0"/>
              <a:t> kontrollieren)?</a:t>
            </a:r>
          </a:p>
          <a:p>
            <a:pPr marL="0" indent="0">
              <a:buNone/>
            </a:pPr>
            <a:endParaRPr lang="de-CH" sz="2000" dirty="0" smtClean="0"/>
          </a:p>
          <a:p>
            <a:pPr marL="0" indent="0">
              <a:buNone/>
            </a:pPr>
            <a:endParaRPr lang="de-CH" sz="2000" dirty="0" smtClean="0"/>
          </a:p>
          <a:p>
            <a:pPr marL="514350" indent="-514350"/>
            <a:endParaRPr lang="de-CH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23</a:t>
            </a:fld>
            <a:r>
              <a:rPr lang="fr-CH" sz="80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1602818"/>
            <a:ext cx="5900816" cy="4562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http://www.gemeinde-biederitz.de/_data/Fotolia_9747336_X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60" y="116632"/>
            <a:ext cx="1793776" cy="1345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IV. </a:t>
            </a:r>
            <a:r>
              <a:rPr lang="fr-CH" sz="2800" dirty="0" err="1" smtClean="0"/>
              <a:t>Spezialfälle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640191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Diskussion Verdacht auf Umgehungen II</a:t>
            </a:r>
          </a:p>
          <a:p>
            <a:pPr marL="0" indent="0">
              <a:buNone/>
            </a:pPr>
            <a:endParaRPr lang="de-CH" sz="2000" b="1" dirty="0" smtClean="0"/>
          </a:p>
          <a:p>
            <a:pPr marL="0" indent="0">
              <a:buNone/>
            </a:pPr>
            <a:r>
              <a:rPr lang="de-CH" sz="2000" b="1" dirty="0" smtClean="0"/>
              <a:t>Was soll die PK unternehmen, wenn folgende Verdachtsmomente vorliegen:</a:t>
            </a:r>
          </a:p>
          <a:p>
            <a:pPr marL="514350" indent="-514350"/>
            <a:r>
              <a:rPr lang="de-CH" sz="2000" dirty="0" smtClean="0"/>
              <a:t>Mitarbeitende sagen aus, dass die Differenz zu den CH-Löhnen (sprich Entsendezulage) in den Folgemonaten wieder vom Lohn abgezogen wird.</a:t>
            </a:r>
          </a:p>
          <a:p>
            <a:pPr marL="514350" indent="-514350"/>
            <a:r>
              <a:rPr lang="de-CH" sz="2000" dirty="0" smtClean="0"/>
              <a:t>Mitarbeitende sagen aus, dass nur GAV-konforme CH-Löhne bezahlt werden, wenn auch eine Kontrolle vor Ort stattgefunden hat.</a:t>
            </a:r>
          </a:p>
          <a:p>
            <a:pPr marL="514350" indent="-514350"/>
            <a:endParaRPr lang="de-CH" sz="2000" dirty="0" smtClean="0"/>
          </a:p>
          <a:p>
            <a:pPr marL="0" indent="0">
              <a:buNone/>
            </a:pPr>
            <a:endParaRPr lang="de-CH" sz="2000" dirty="0" smtClean="0"/>
          </a:p>
          <a:p>
            <a:pPr marL="514350" indent="-514350"/>
            <a:endParaRPr lang="de-CH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24</a:t>
            </a:fld>
            <a:r>
              <a:rPr lang="fr-CH" sz="800"/>
              <a:t> </a:t>
            </a:r>
          </a:p>
        </p:txBody>
      </p:sp>
      <p:pic>
        <p:nvPicPr>
          <p:cNvPr id="6" name="Picture 2" descr="http://www.gemeinde-biederitz.de/_data/Fotolia_9747336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60" y="116632"/>
            <a:ext cx="1793776" cy="1345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V. </a:t>
            </a:r>
            <a:r>
              <a:rPr lang="fr-CH" sz="2800" dirty="0" err="1" smtClean="0"/>
              <a:t>Das</a:t>
            </a:r>
            <a:r>
              <a:rPr lang="fr-CH" sz="2800" dirty="0" smtClean="0"/>
              <a:t> «</a:t>
            </a:r>
            <a:r>
              <a:rPr lang="fr-CH" sz="2800" dirty="0" err="1"/>
              <a:t>R</a:t>
            </a:r>
            <a:r>
              <a:rPr lang="fr-CH" sz="2800" dirty="0" err="1" smtClean="0"/>
              <a:t>echtliche</a:t>
            </a:r>
            <a:r>
              <a:rPr lang="fr-CH" sz="2800" dirty="0" smtClean="0"/>
              <a:t> </a:t>
            </a:r>
            <a:r>
              <a:rPr lang="fr-CH" sz="2800" dirty="0" err="1" smtClean="0"/>
              <a:t>Gehör</a:t>
            </a:r>
            <a:r>
              <a:rPr lang="fr-CH" sz="2800" dirty="0" smtClean="0"/>
              <a:t>»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Entsendebetrieben sollte im Fall von festgestellten GAV-Verstössen das «Rechtliche Gehör» gewährt werden.</a:t>
            </a:r>
          </a:p>
          <a:p>
            <a:pPr marL="0" indent="0">
              <a:buNone/>
            </a:pPr>
            <a:r>
              <a:rPr lang="de-CH" sz="2000" b="1" dirty="0" smtClean="0"/>
              <a:t>Folgende Elemente sollte das «Rechtliche Gehör» enthalten:</a:t>
            </a:r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25</a:t>
            </a:fld>
            <a:r>
              <a:rPr lang="fr-CH" sz="800"/>
              <a:t> 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412546" y="2665478"/>
            <a:ext cx="3672408" cy="155561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Rechtliche Grundlagen:</a:t>
            </a:r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2000" dirty="0" err="1" smtClean="0"/>
              <a:t>EntsG</a:t>
            </a:r>
            <a:r>
              <a:rPr lang="de-CH" sz="2000" dirty="0" smtClean="0"/>
              <a:t> / </a:t>
            </a:r>
            <a:r>
              <a:rPr lang="de-CH" sz="2000" dirty="0" err="1" smtClean="0"/>
              <a:t>EntsV</a:t>
            </a:r>
            <a:endParaRPr lang="de-CH" sz="2000" dirty="0" smtClean="0"/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Ave GAV</a:t>
            </a:r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2000" dirty="0" smtClean="0"/>
              <a:t>Geltungsbereich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ttp://3.bp.blogspot.com/-JIKDsdrphwE/UbIbqlVX2fI/AAAAAAAAMTc/y42K2GgDlD8/s1600/brief+fairtrade-duesseldor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25" y="3254004"/>
            <a:ext cx="1547961" cy="15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http://www.lebensministerium.at/dms/lmat/umwelt/natur-artenschutz/cites/aktuelles/CITES/Paragrap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9731">
            <a:off x="4679708" y="3559483"/>
            <a:ext cx="603129" cy="60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 bwMode="auto">
          <a:xfrm>
            <a:off x="416496" y="4465678"/>
            <a:ext cx="3672408" cy="155561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Kontrolle:</a:t>
            </a:r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2000" dirty="0" smtClean="0"/>
              <a:t>Kontrollorgan</a:t>
            </a:r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Baustelle / Mitarbeiter</a:t>
            </a:r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2000" dirty="0" smtClean="0"/>
              <a:t>Einstufungen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2000" dirty="0" smtClean="0"/>
              <a:t>Minimale Lohnbedingungen</a:t>
            </a:r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844859" y="2698508"/>
            <a:ext cx="3672408" cy="155561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Gleichwertigkeitsprüfung:</a:t>
            </a:r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2000" dirty="0" smtClean="0"/>
              <a:t>Erläuterungen IST / SOLL</a:t>
            </a:r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Resultat</a:t>
            </a:r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2000" dirty="0" smtClean="0"/>
              <a:t>Schlussfolgerung / Höhe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5854339" y="4465678"/>
            <a:ext cx="3672408" cy="155561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Aufford</a:t>
            </a:r>
            <a:r>
              <a:rPr kumimoji="0" lang="de-CH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zur Stellungnahme:</a:t>
            </a:r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2000" dirty="0" smtClean="0"/>
              <a:t>Mögl. der Sanktionierung</a:t>
            </a:r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Belege / Nachzahlungen</a:t>
            </a:r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2000" dirty="0" smtClean="0"/>
              <a:t>Frist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VI. </a:t>
            </a:r>
            <a:r>
              <a:rPr lang="fr-CH" sz="2800" dirty="0" err="1" smtClean="0"/>
              <a:t>Bereinigungsphase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Nachdem dem Entsendebetrieb das «Rechtliche Gehör» gewährt worden ist</a:t>
            </a:r>
            <a:r>
              <a:rPr lang="de-CH" sz="2000" b="1" smtClean="0"/>
              <a:t>, muss die </a:t>
            </a:r>
            <a:r>
              <a:rPr lang="de-CH" sz="2000" b="1" dirty="0" smtClean="0"/>
              <a:t>Stellungnahme in die Beschlussfassung einfliessen.</a:t>
            </a:r>
          </a:p>
          <a:p>
            <a:pPr marL="0" indent="0">
              <a:buNone/>
            </a:pPr>
            <a:endParaRPr lang="de-CH" sz="2000" b="1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26</a:t>
            </a:fld>
            <a:r>
              <a:rPr lang="fr-CH" sz="800"/>
              <a:t> </a:t>
            </a:r>
          </a:p>
        </p:txBody>
      </p:sp>
      <p:pic>
        <p:nvPicPr>
          <p:cNvPr id="2050" name="Picture 2" descr="http://www.sevenoaksart.co.uk/images/scale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00" y="2921452"/>
            <a:ext cx="2227212" cy="22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3"/>
          <p:cNvSpPr/>
          <p:nvPr/>
        </p:nvSpPr>
        <p:spPr bwMode="auto">
          <a:xfrm>
            <a:off x="7245064" y="2708920"/>
            <a:ext cx="720080" cy="720080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Minus 4"/>
          <p:cNvSpPr/>
          <p:nvPr/>
        </p:nvSpPr>
        <p:spPr bwMode="auto">
          <a:xfrm>
            <a:off x="1964708" y="2708920"/>
            <a:ext cx="720000" cy="720080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920552" y="3501008"/>
            <a:ext cx="2808312" cy="18002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Keine Rückmeldung</a:t>
            </a:r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2000" dirty="0" smtClean="0"/>
              <a:t>Keine Bereinigung der Verstösse</a:t>
            </a:r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Bereinigung nicht</a:t>
            </a: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belegt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6200948" y="3501008"/>
            <a:ext cx="2808312" cy="1800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Bereinigungen der Verstösse (Belege)</a:t>
            </a:r>
          </a:p>
          <a:p>
            <a:pPr marL="342900" marR="0" indent="-34290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2000" dirty="0" smtClean="0"/>
              <a:t>Nachreichung von Unterlagen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75757" y="5507483"/>
            <a:ext cx="4248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Formelle Hürden für die Stellungnahme gering halten!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378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VI. </a:t>
            </a:r>
            <a:r>
              <a:rPr lang="fr-CH" sz="2800" dirty="0" err="1" smtClean="0"/>
              <a:t>Bereinigungsphase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0" indent="0">
              <a:buNone/>
            </a:pPr>
            <a:endParaRPr lang="de-CH" sz="2000" b="1" dirty="0" smtClean="0"/>
          </a:p>
          <a:p>
            <a:pPr marL="0" indent="0">
              <a:buNone/>
            </a:pPr>
            <a:endParaRPr lang="de-CH" sz="2000" b="1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27</a:t>
            </a:fld>
            <a:r>
              <a:rPr lang="fr-CH" sz="800"/>
              <a:t> 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1707644" y="2043006"/>
            <a:ext cx="1599390" cy="719742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Rechtliches Gehör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2720049" y="4157626"/>
            <a:ext cx="1440160" cy="72008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Neue Unterlagen</a:t>
            </a:r>
          </a:p>
        </p:txBody>
      </p:sp>
      <p:cxnSp>
        <p:nvCxnSpPr>
          <p:cNvPr id="8" name="Gerader Verbinder 7"/>
          <p:cNvCxnSpPr/>
          <p:nvPr/>
        </p:nvCxnSpPr>
        <p:spPr bwMode="auto">
          <a:xfrm>
            <a:off x="849313" y="3284984"/>
            <a:ext cx="8231187" cy="0"/>
          </a:xfrm>
          <a:prstGeom prst="lin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725195" y="1003172"/>
            <a:ext cx="830997" cy="20153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dirty="0" smtClean="0"/>
              <a:t>Paritätische Kommission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725194" y="3267516"/>
            <a:ext cx="830997" cy="20153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dirty="0" smtClean="0"/>
              <a:t>Entsende-</a:t>
            </a:r>
          </a:p>
          <a:p>
            <a:r>
              <a:rPr lang="de-CH" dirty="0" smtClean="0"/>
              <a:t>betrieb</a:t>
            </a:r>
            <a:endParaRPr lang="de-CH" dirty="0"/>
          </a:p>
        </p:txBody>
      </p:sp>
      <p:sp>
        <p:nvSpPr>
          <p:cNvPr id="18" name="Rechteck 17"/>
          <p:cNvSpPr/>
          <p:nvPr/>
        </p:nvSpPr>
        <p:spPr bwMode="auto">
          <a:xfrm>
            <a:off x="4160209" y="2051827"/>
            <a:ext cx="1609394" cy="1025954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Neue</a:t>
            </a: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Beurteilung / Berechnung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6188533" y="4033224"/>
            <a:ext cx="1859776" cy="98993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Belegte</a:t>
            </a: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Bereinigung der Verstösse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6824993" y="2042668"/>
            <a:ext cx="1800594" cy="72008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Beschluss (ev. Sanktion)</a:t>
            </a:r>
          </a:p>
        </p:txBody>
      </p:sp>
      <p:cxnSp>
        <p:nvCxnSpPr>
          <p:cNvPr id="14" name="Gerade Verbindung mit Pfeil 13"/>
          <p:cNvCxnSpPr>
            <a:stCxn id="2" idx="2"/>
            <a:endCxn id="12" idx="0"/>
          </p:cNvCxnSpPr>
          <p:nvPr/>
        </p:nvCxnSpPr>
        <p:spPr bwMode="auto">
          <a:xfrm>
            <a:off x="2507339" y="2762748"/>
            <a:ext cx="932790" cy="1394878"/>
          </a:xfrm>
          <a:prstGeom prst="straightConnector1">
            <a:avLst/>
          </a:prstGeom>
          <a:solidFill>
            <a:srgbClr val="CCFFCC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Gerade Verbindung mit Pfeil 24"/>
          <p:cNvCxnSpPr>
            <a:stCxn id="12" idx="0"/>
            <a:endCxn id="18" idx="2"/>
          </p:cNvCxnSpPr>
          <p:nvPr/>
        </p:nvCxnSpPr>
        <p:spPr bwMode="auto">
          <a:xfrm flipV="1">
            <a:off x="3440129" y="3077781"/>
            <a:ext cx="1524777" cy="1079845"/>
          </a:xfrm>
          <a:prstGeom prst="straightConnector1">
            <a:avLst/>
          </a:prstGeom>
          <a:solidFill>
            <a:srgbClr val="CCFFCC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Rechteck 27"/>
          <p:cNvSpPr/>
          <p:nvPr/>
        </p:nvSpPr>
        <p:spPr bwMode="auto">
          <a:xfrm>
            <a:off x="4244826" y="5165192"/>
            <a:ext cx="1440160" cy="72008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Keine Reaktion</a:t>
            </a:r>
          </a:p>
        </p:txBody>
      </p:sp>
      <p:cxnSp>
        <p:nvCxnSpPr>
          <p:cNvPr id="29" name="Gerade Verbindung mit Pfeil 28"/>
          <p:cNvCxnSpPr>
            <a:stCxn id="18" idx="2"/>
            <a:endCxn id="19" idx="0"/>
          </p:cNvCxnSpPr>
          <p:nvPr/>
        </p:nvCxnSpPr>
        <p:spPr bwMode="auto">
          <a:xfrm>
            <a:off x="4964906" y="3077781"/>
            <a:ext cx="2153515" cy="955443"/>
          </a:xfrm>
          <a:prstGeom prst="straightConnector1">
            <a:avLst/>
          </a:prstGeom>
          <a:solidFill>
            <a:srgbClr val="CCFFCC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Gerade Verbindung mit Pfeil 31"/>
          <p:cNvCxnSpPr>
            <a:stCxn id="19" idx="0"/>
            <a:endCxn id="20" idx="2"/>
          </p:cNvCxnSpPr>
          <p:nvPr/>
        </p:nvCxnSpPr>
        <p:spPr bwMode="auto">
          <a:xfrm flipV="1">
            <a:off x="7118421" y="2762748"/>
            <a:ext cx="606869" cy="1270476"/>
          </a:xfrm>
          <a:prstGeom prst="straightConnector1">
            <a:avLst/>
          </a:prstGeom>
          <a:solidFill>
            <a:srgbClr val="CCFFCC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Gerade Verbindung mit Pfeil 34"/>
          <p:cNvCxnSpPr>
            <a:stCxn id="2" idx="2"/>
            <a:endCxn id="19" idx="0"/>
          </p:cNvCxnSpPr>
          <p:nvPr/>
        </p:nvCxnSpPr>
        <p:spPr bwMode="auto">
          <a:xfrm>
            <a:off x="2507339" y="2762748"/>
            <a:ext cx="4611082" cy="1270476"/>
          </a:xfrm>
          <a:prstGeom prst="straightConnector1">
            <a:avLst/>
          </a:prstGeom>
          <a:solidFill>
            <a:srgbClr val="CCFFCC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Gerade Verbindung mit Pfeil 37"/>
          <p:cNvCxnSpPr>
            <a:stCxn id="19" idx="0"/>
          </p:cNvCxnSpPr>
          <p:nvPr/>
        </p:nvCxnSpPr>
        <p:spPr bwMode="auto">
          <a:xfrm flipV="1">
            <a:off x="7118421" y="2789764"/>
            <a:ext cx="730987" cy="1243460"/>
          </a:xfrm>
          <a:prstGeom prst="straightConnector1">
            <a:avLst/>
          </a:prstGeom>
          <a:solidFill>
            <a:srgbClr val="CCFFCC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Gerade Verbindung mit Pfeil 38"/>
          <p:cNvCxnSpPr>
            <a:stCxn id="2" idx="2"/>
            <a:endCxn id="28" idx="0"/>
          </p:cNvCxnSpPr>
          <p:nvPr/>
        </p:nvCxnSpPr>
        <p:spPr bwMode="auto">
          <a:xfrm>
            <a:off x="2507339" y="2762748"/>
            <a:ext cx="2457567" cy="2402444"/>
          </a:xfrm>
          <a:prstGeom prst="straightConnector1">
            <a:avLst/>
          </a:prstGeom>
          <a:solidFill>
            <a:srgbClr val="CCFFCC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Gerade Verbindung mit Pfeil 41"/>
          <p:cNvCxnSpPr>
            <a:stCxn id="28" idx="0"/>
            <a:endCxn id="20" idx="2"/>
          </p:cNvCxnSpPr>
          <p:nvPr/>
        </p:nvCxnSpPr>
        <p:spPr bwMode="auto">
          <a:xfrm flipV="1">
            <a:off x="4964906" y="2762748"/>
            <a:ext cx="2760384" cy="2402444"/>
          </a:xfrm>
          <a:prstGeom prst="straightConnector1">
            <a:avLst/>
          </a:prstGeom>
          <a:solidFill>
            <a:srgbClr val="CCFFCC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516" name="Textfeld 21515"/>
          <p:cNvSpPr txBox="1"/>
          <p:nvPr/>
        </p:nvSpPr>
        <p:spPr>
          <a:xfrm>
            <a:off x="3359314" y="1527315"/>
            <a:ext cx="344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/>
              <a:t>(informeller Zwischenschritt)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0271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12" grpId="0" animBg="1"/>
      <p:bldP spid="18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0" grpId="4" animBg="1"/>
      <p:bldP spid="28" grpId="0" animBg="1"/>
      <p:bldP spid="28" grpId="1" animBg="1"/>
      <p:bldP spid="215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VI. </a:t>
            </a:r>
            <a:r>
              <a:rPr lang="fr-CH" sz="2800" dirty="0" err="1" smtClean="0"/>
              <a:t>Bereinigungsphase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7920111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Vor- und Nachteile des informellen Zwischenschrittes bei der Bereinigung</a:t>
            </a:r>
          </a:p>
          <a:p>
            <a:pPr marL="514350" indent="-514350"/>
            <a:endParaRPr lang="de-CH" sz="2000" b="1" dirty="0" smtClean="0"/>
          </a:p>
          <a:p>
            <a:pPr marL="514350" indent="-514350">
              <a:tabLst>
                <a:tab pos="1790700" algn="l"/>
              </a:tabLst>
            </a:pPr>
            <a:r>
              <a:rPr lang="de-CH" sz="2000" dirty="0" smtClean="0"/>
              <a:t>Vorteile:	</a:t>
            </a:r>
            <a:r>
              <a:rPr lang="de-CH" sz="2000" dirty="0" smtClean="0">
                <a:solidFill>
                  <a:srgbClr val="00B050"/>
                </a:solidFill>
              </a:rPr>
              <a:t>- genaueres Resultat / genauere Sachdarstellung</a:t>
            </a:r>
            <a:br>
              <a:rPr lang="de-CH" sz="2000" dirty="0" smtClean="0">
                <a:solidFill>
                  <a:srgbClr val="00B050"/>
                </a:solidFill>
              </a:rPr>
            </a:br>
            <a:r>
              <a:rPr lang="de-CH" sz="2000" dirty="0" smtClean="0">
                <a:solidFill>
                  <a:srgbClr val="00B050"/>
                </a:solidFill>
              </a:rPr>
              <a:t>	- geringeres Risiko von Rekurs / Wiedererwägung</a:t>
            </a:r>
            <a:br>
              <a:rPr lang="de-CH" sz="2000" dirty="0" smtClean="0">
                <a:solidFill>
                  <a:srgbClr val="00B050"/>
                </a:solidFill>
              </a:rPr>
            </a:br>
            <a:r>
              <a:rPr lang="de-CH" sz="2000" dirty="0" smtClean="0">
                <a:solidFill>
                  <a:srgbClr val="00B050"/>
                </a:solidFill>
              </a:rPr>
              <a:t>	- PK wird als professioneller Partner wahrgenommen</a:t>
            </a:r>
            <a:br>
              <a:rPr lang="de-CH" sz="2000" dirty="0" smtClean="0">
                <a:solidFill>
                  <a:srgbClr val="00B050"/>
                </a:solidFill>
              </a:rPr>
            </a:br>
            <a:r>
              <a:rPr lang="de-CH" sz="2000" dirty="0" smtClean="0">
                <a:solidFill>
                  <a:srgbClr val="00B050"/>
                </a:solidFill>
              </a:rPr>
              <a:t>	- höhere Zahlungsmoral bei Sanktionen / Kosten</a:t>
            </a:r>
          </a:p>
          <a:p>
            <a:pPr marL="514350" indent="-514350">
              <a:tabLst>
                <a:tab pos="1790700" algn="l"/>
              </a:tabLst>
            </a:pPr>
            <a:endParaRPr lang="de-CH" sz="2000" dirty="0"/>
          </a:p>
          <a:p>
            <a:pPr marL="514350" indent="-514350">
              <a:tabLst>
                <a:tab pos="1790700" algn="l"/>
              </a:tabLst>
            </a:pPr>
            <a:r>
              <a:rPr lang="de-CH" sz="2000" dirty="0" smtClean="0"/>
              <a:t>Nachteile:	</a:t>
            </a:r>
            <a:r>
              <a:rPr lang="de-CH" sz="2000" dirty="0" smtClean="0">
                <a:solidFill>
                  <a:srgbClr val="FF0000"/>
                </a:solidFill>
              </a:rPr>
              <a:t>- höherer Aufwand bei der Bearbeitung durch PK</a:t>
            </a:r>
            <a:br>
              <a:rPr lang="de-CH" sz="2000" dirty="0" smtClean="0">
                <a:solidFill>
                  <a:srgbClr val="FF0000"/>
                </a:solidFill>
              </a:rPr>
            </a:br>
            <a:r>
              <a:rPr lang="de-CH" sz="2000" dirty="0" smtClean="0">
                <a:solidFill>
                  <a:srgbClr val="FF0000"/>
                </a:solidFill>
              </a:rPr>
              <a:t>	- längere Bearbeitungsdauer</a:t>
            </a:r>
          </a:p>
          <a:p>
            <a:pPr marL="0" indent="0">
              <a:buNone/>
            </a:pPr>
            <a:endParaRPr lang="de-CH" sz="2000" dirty="0" smtClean="0"/>
          </a:p>
          <a:p>
            <a:pPr marL="514350" indent="-514350"/>
            <a:endParaRPr lang="de-CH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28</a:t>
            </a:fld>
            <a:r>
              <a:rPr lang="fr-CH" sz="80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1859" r="3193"/>
          <a:stretch/>
        </p:blipFill>
        <p:spPr bwMode="auto">
          <a:xfrm>
            <a:off x="8704786" y="2709040"/>
            <a:ext cx="106801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1903" r="3884"/>
          <a:stretch/>
        </p:blipFill>
        <p:spPr bwMode="auto">
          <a:xfrm>
            <a:off x="8700049" y="4293216"/>
            <a:ext cx="107748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VII. </a:t>
            </a:r>
            <a:r>
              <a:rPr lang="fr-CH" sz="2800" dirty="0" err="1" smtClean="0"/>
              <a:t>Hilfsmittel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7920111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Hilfsmittel </a:t>
            </a:r>
          </a:p>
          <a:p>
            <a:pPr marL="514350" indent="-514350"/>
            <a:endParaRPr lang="de-CH" sz="2000" b="1" dirty="0" smtClean="0"/>
          </a:p>
          <a:p>
            <a:pPr marL="514350" indent="-514350">
              <a:tabLst>
                <a:tab pos="1790700" algn="l"/>
              </a:tabLst>
            </a:pPr>
            <a:r>
              <a:rPr lang="de-CH" sz="2000" dirty="0" smtClean="0"/>
              <a:t>Musterprozess / Präsentation / Leitfaden</a:t>
            </a:r>
          </a:p>
          <a:p>
            <a:pPr marL="514350" indent="-514350">
              <a:tabLst>
                <a:tab pos="1790700" algn="l"/>
              </a:tabLst>
            </a:pPr>
            <a:r>
              <a:rPr lang="de-CH" sz="2000" dirty="0" smtClean="0"/>
              <a:t>SECO-Weisungen</a:t>
            </a:r>
          </a:p>
          <a:p>
            <a:pPr marL="514350" indent="-514350">
              <a:tabLst>
                <a:tab pos="1790700" algn="l"/>
              </a:tabLst>
            </a:pPr>
            <a:r>
              <a:rPr lang="de-CH" sz="2000" dirty="0" smtClean="0"/>
              <a:t>Internationaler Lohnvergleich / Berechnungstool</a:t>
            </a:r>
          </a:p>
          <a:p>
            <a:pPr marL="514350" indent="-514350">
              <a:tabLst>
                <a:tab pos="1790700" algn="l"/>
              </a:tabLst>
            </a:pPr>
            <a:r>
              <a:rPr lang="de-CH" sz="2000" dirty="0" smtClean="0"/>
              <a:t>Entsendung.ch</a:t>
            </a:r>
          </a:p>
          <a:p>
            <a:pPr marL="514350" indent="-514350">
              <a:tabLst>
                <a:tab pos="1790700" algn="l"/>
              </a:tabLst>
            </a:pPr>
            <a:r>
              <a:rPr lang="de-CH" sz="2000" dirty="0" smtClean="0"/>
              <a:t>Merkblatt «Fehlende Unterlagen»</a:t>
            </a:r>
          </a:p>
          <a:p>
            <a:pPr marL="514350" indent="-514350">
              <a:tabLst>
                <a:tab pos="1790700" algn="l"/>
              </a:tabLst>
            </a:pPr>
            <a:r>
              <a:rPr lang="de-CH" sz="2000" dirty="0" err="1" smtClean="0"/>
              <a:t>Baucontrol</a:t>
            </a:r>
            <a:endParaRPr lang="de-CH" sz="2000" dirty="0" smtClean="0"/>
          </a:p>
          <a:p>
            <a:pPr marL="514350" indent="-514350">
              <a:tabLst>
                <a:tab pos="1790700" algn="l"/>
              </a:tabLst>
            </a:pPr>
            <a:r>
              <a:rPr lang="de-CH" sz="2000" dirty="0" smtClean="0"/>
              <a:t>Mustervorlagen (Kontrollbericht, Rechtliches Gehör etc.)</a:t>
            </a:r>
          </a:p>
          <a:p>
            <a:pPr marL="514350" indent="-514350">
              <a:tabLst>
                <a:tab pos="1790700" algn="l"/>
              </a:tabLst>
            </a:pPr>
            <a:endParaRPr lang="de-CH" sz="2000" dirty="0" smtClean="0"/>
          </a:p>
          <a:p>
            <a:pPr marL="514350" indent="-514350"/>
            <a:endParaRPr lang="de-CH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29</a:t>
            </a:fld>
            <a:r>
              <a:rPr lang="fr-CH" sz="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91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err="1" smtClean="0"/>
              <a:t>Themenschwerpunkte</a:t>
            </a:r>
            <a:endParaRPr lang="fr-CH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514350" indent="-514350" eaLnBrk="1" hangingPunct="1">
              <a:spcBef>
                <a:spcPts val="600"/>
              </a:spcBef>
              <a:buFont typeface="+mj-lt"/>
              <a:buAutoNum type="romanUcPeriod"/>
            </a:pPr>
            <a:r>
              <a:rPr lang="fr-CH" sz="2400" dirty="0" err="1" smtClean="0"/>
              <a:t>Vollständigkeit</a:t>
            </a:r>
            <a:r>
              <a:rPr lang="fr-CH" sz="2400" dirty="0" smtClean="0"/>
              <a:t> der </a:t>
            </a:r>
            <a:r>
              <a:rPr lang="fr-CH" sz="2400" dirty="0" err="1" smtClean="0"/>
              <a:t>Unterlagen</a:t>
            </a:r>
            <a:endParaRPr lang="fr-CH" sz="2400" dirty="0" smtClean="0"/>
          </a:p>
          <a:p>
            <a:pPr marL="514350" indent="-514350" eaLnBrk="1" hangingPunct="1">
              <a:spcBef>
                <a:spcPts val="600"/>
              </a:spcBef>
              <a:buFont typeface="+mj-lt"/>
              <a:buAutoNum type="romanUcPeriod"/>
            </a:pPr>
            <a:r>
              <a:rPr lang="fr-CH" sz="2400" dirty="0" err="1" smtClean="0"/>
              <a:t>Qualität</a:t>
            </a:r>
            <a:r>
              <a:rPr lang="fr-CH" sz="2400" dirty="0" smtClean="0"/>
              <a:t> der </a:t>
            </a:r>
            <a:r>
              <a:rPr lang="fr-CH" sz="2400" dirty="0" err="1" smtClean="0"/>
              <a:t>Unterlagen</a:t>
            </a:r>
            <a:endParaRPr lang="fr-CH" sz="2400" dirty="0" smtClean="0"/>
          </a:p>
          <a:p>
            <a:pPr marL="514350" indent="-514350" eaLnBrk="1" hangingPunct="1">
              <a:spcBef>
                <a:spcPts val="600"/>
              </a:spcBef>
              <a:buFont typeface="+mj-lt"/>
              <a:buAutoNum type="romanUcPeriod"/>
            </a:pPr>
            <a:r>
              <a:rPr lang="fr-CH" sz="2400" dirty="0" err="1" smtClean="0"/>
              <a:t>Anwendung</a:t>
            </a:r>
            <a:r>
              <a:rPr lang="fr-CH" sz="2400" dirty="0" smtClean="0"/>
              <a:t> der SECO-</a:t>
            </a:r>
            <a:r>
              <a:rPr lang="fr-CH" sz="2400" dirty="0" err="1" smtClean="0"/>
              <a:t>Richtlinien</a:t>
            </a:r>
            <a:endParaRPr lang="fr-CH" sz="2400" dirty="0"/>
          </a:p>
          <a:p>
            <a:pPr marL="514350" indent="-514350" eaLnBrk="1" hangingPunct="1">
              <a:spcBef>
                <a:spcPts val="600"/>
              </a:spcBef>
              <a:buFont typeface="+mj-lt"/>
              <a:buAutoNum type="romanUcPeriod"/>
            </a:pPr>
            <a:r>
              <a:rPr lang="fr-CH" sz="2400" dirty="0" err="1" smtClean="0"/>
              <a:t>Spezialfälle</a:t>
            </a:r>
            <a:r>
              <a:rPr lang="fr-CH" sz="2400" dirty="0" smtClean="0"/>
              <a:t> der </a:t>
            </a:r>
            <a:r>
              <a:rPr lang="fr-CH" sz="2400" dirty="0" err="1" smtClean="0"/>
              <a:t>Beurteilung</a:t>
            </a:r>
            <a:endParaRPr lang="fr-CH" sz="2400" dirty="0" smtClean="0"/>
          </a:p>
          <a:p>
            <a:pPr marL="514350" indent="-514350" eaLnBrk="1" hangingPunct="1">
              <a:spcBef>
                <a:spcPts val="600"/>
              </a:spcBef>
              <a:buFont typeface="+mj-lt"/>
              <a:buAutoNum type="romanUcPeriod"/>
            </a:pPr>
            <a:r>
              <a:rPr lang="fr-CH" sz="2400" dirty="0" err="1" smtClean="0"/>
              <a:t>Das</a:t>
            </a:r>
            <a:r>
              <a:rPr lang="fr-CH" sz="2400" dirty="0" smtClean="0"/>
              <a:t> «</a:t>
            </a:r>
            <a:r>
              <a:rPr lang="fr-CH" sz="2400" dirty="0" err="1" smtClean="0"/>
              <a:t>Rechtliche</a:t>
            </a:r>
            <a:r>
              <a:rPr lang="fr-CH" sz="2400" dirty="0" smtClean="0"/>
              <a:t> </a:t>
            </a:r>
            <a:r>
              <a:rPr lang="fr-CH" sz="2400" dirty="0" err="1" smtClean="0"/>
              <a:t>Gehör</a:t>
            </a:r>
            <a:r>
              <a:rPr lang="fr-CH" sz="2400" dirty="0" smtClean="0"/>
              <a:t>»</a:t>
            </a:r>
          </a:p>
          <a:p>
            <a:pPr marL="514350" indent="-514350" eaLnBrk="1" hangingPunct="1">
              <a:spcBef>
                <a:spcPts val="600"/>
              </a:spcBef>
              <a:buFont typeface="+mj-lt"/>
              <a:buAutoNum type="romanUcPeriod"/>
            </a:pPr>
            <a:r>
              <a:rPr lang="fr-CH" sz="2400" dirty="0" err="1" smtClean="0"/>
              <a:t>Bereinigungsphase</a:t>
            </a:r>
            <a:endParaRPr lang="fr-CH" sz="2400" dirty="0"/>
          </a:p>
          <a:p>
            <a:pPr marL="514350" indent="-514350" eaLnBrk="1" hangingPunct="1">
              <a:spcBef>
                <a:spcPts val="600"/>
              </a:spcBef>
              <a:buFont typeface="+mj-lt"/>
              <a:buAutoNum type="romanUcPeriod"/>
            </a:pPr>
            <a:r>
              <a:rPr lang="fr-CH" sz="2400" dirty="0" err="1" smtClean="0"/>
              <a:t>Hilfsmittel</a:t>
            </a:r>
            <a:endParaRPr lang="fr-CH" sz="2400" dirty="0" smtClean="0"/>
          </a:p>
          <a:p>
            <a:pPr marL="514350" indent="-514350" eaLnBrk="1" hangingPunct="1">
              <a:spcBef>
                <a:spcPts val="600"/>
              </a:spcBef>
              <a:buFontTx/>
              <a:buNone/>
            </a:pPr>
            <a:endParaRPr lang="fr-CH" sz="2400" dirty="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855663"/>
            <a:fld id="{D631CE2D-FE83-4745-9814-197115C47A4E}" type="slidenum">
              <a:rPr lang="fr-CH" smtClean="0">
                <a:cs typeface="Arial" charset="0"/>
              </a:rPr>
              <a:pPr defTabSz="855663"/>
              <a:t>3</a:t>
            </a:fld>
            <a:r>
              <a:rPr lang="fr-CH" sz="800" smtClean="0">
                <a:cs typeface="Arial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I. </a:t>
            </a:r>
            <a:r>
              <a:rPr lang="fr-CH" sz="2800" dirty="0" err="1" smtClean="0"/>
              <a:t>Vollständigkeit</a:t>
            </a:r>
            <a:r>
              <a:rPr lang="fr-CH" sz="2800" dirty="0" smtClean="0"/>
              <a:t> der </a:t>
            </a:r>
            <a:r>
              <a:rPr lang="fr-CH" sz="2800" dirty="0" err="1" smtClean="0"/>
              <a:t>Unterlagen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Problem: Der Entsendebetrieb reicht die benötigten Unterlagen nicht ein</a:t>
            </a:r>
          </a:p>
          <a:p>
            <a:pPr marL="0" indent="0">
              <a:buNone/>
            </a:pPr>
            <a:endParaRPr lang="de-CH" sz="2000" b="1" dirty="0" smtClean="0"/>
          </a:p>
          <a:p>
            <a:pPr marL="0" indent="0">
              <a:buNone/>
            </a:pPr>
            <a:r>
              <a:rPr lang="de-CH" sz="1800" b="1" dirty="0" smtClean="0"/>
              <a:t>Ausgangslage: Die PK selbst tritt in diesem Stadium dem Betrieb gegenüber als Kontrollinstanz auf (kann zwischen PK und Kontrollstelle anders geregelt sein)</a:t>
            </a:r>
          </a:p>
          <a:p>
            <a:pPr marL="0" indent="0">
              <a:buNone/>
            </a:pPr>
            <a:endParaRPr lang="de-CH" sz="2000" b="1" dirty="0" smtClean="0"/>
          </a:p>
          <a:p>
            <a:pPr marL="514350" indent="-514350"/>
            <a:r>
              <a:rPr lang="de-CH" sz="2000" dirty="0" smtClean="0"/>
              <a:t>Einreichung der Unterlagen nochmals mahnen</a:t>
            </a:r>
          </a:p>
          <a:p>
            <a:pPr marL="514350" indent="-514350"/>
            <a:r>
              <a:rPr lang="de-CH" sz="2000" dirty="0" smtClean="0"/>
              <a:t>Falls möglich, auf Aussagen aus dem Kontrollbericht abstellen</a:t>
            </a:r>
          </a:p>
          <a:p>
            <a:pPr marL="514350" indent="-514350"/>
            <a:r>
              <a:rPr lang="de-CH" sz="2000" dirty="0" smtClean="0"/>
              <a:t>Falls dies nicht möglich ist </a:t>
            </a:r>
            <a:r>
              <a:rPr lang="de-CH" sz="2000" dirty="0" smtClean="0">
                <a:sym typeface="Wingdings" panose="05000000000000000000" pitchFamily="2" charset="2"/>
              </a:rPr>
              <a:t> Fall dem Kanton weiterleiten mit Empfehlung einer Dienstleistungssperre aufgrund Editionspflicht-verletzung </a:t>
            </a:r>
            <a:r>
              <a:rPr lang="de-CH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(ACHTUNG: Frage des Fallabschlusses)</a:t>
            </a:r>
            <a:endParaRPr lang="de-CH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4</a:t>
            </a:fld>
            <a:r>
              <a:rPr lang="fr-CH" sz="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I. </a:t>
            </a:r>
            <a:r>
              <a:rPr lang="fr-CH" sz="2800" dirty="0" err="1" smtClean="0"/>
              <a:t>Vollständigkeit</a:t>
            </a:r>
            <a:r>
              <a:rPr lang="fr-CH" sz="2800" dirty="0" smtClean="0"/>
              <a:t> der </a:t>
            </a:r>
            <a:r>
              <a:rPr lang="fr-CH" sz="2800" dirty="0" err="1" smtClean="0"/>
              <a:t>Unterlagen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/>
              <a:t>Problem: Der Entsendebetrieb reicht die benötigten Unterlagen nicht ein</a:t>
            </a:r>
          </a:p>
          <a:p>
            <a:pPr marL="0" indent="0">
              <a:buNone/>
            </a:pPr>
            <a:endParaRPr lang="de-CH" sz="2000" b="1" dirty="0" smtClean="0"/>
          </a:p>
          <a:p>
            <a:pPr marL="0" indent="0">
              <a:buNone/>
            </a:pPr>
            <a:r>
              <a:rPr lang="de-CH" sz="1800" b="1" dirty="0" smtClean="0"/>
              <a:t>Mahnverfahren mit Hilfe des Kantons (vgl. Musterprozess Schritte 27-34)</a:t>
            </a:r>
          </a:p>
          <a:p>
            <a:pPr marL="0" indent="0">
              <a:buNone/>
            </a:pPr>
            <a:r>
              <a:rPr lang="de-CH" sz="1800" dirty="0" smtClean="0"/>
              <a:t>PK erhält die verlangten Unterlagen nicht und informiert den Kanton über diesen Zustand. Hat PK den Fall abzuschliessen (</a:t>
            </a:r>
            <a:r>
              <a:rPr lang="de-CH" sz="1800" dirty="0" smtClean="0">
                <a:sym typeface="Wingdings" panose="05000000000000000000" pitchFamily="2" charset="2"/>
              </a:rPr>
              <a:t> Editionspflichtverletzung)</a:t>
            </a:r>
            <a:r>
              <a:rPr lang="de-CH" sz="1800" dirty="0" smtClean="0"/>
              <a:t> oder noch Mahnverfahren über Kanton abzuwarten?</a:t>
            </a:r>
          </a:p>
          <a:p>
            <a:pPr marL="0" indent="0">
              <a:buNone/>
            </a:pPr>
            <a:endParaRPr lang="de-CH" sz="1800" dirty="0" smtClean="0"/>
          </a:p>
          <a:p>
            <a:pPr>
              <a:tabLst>
                <a:tab pos="1978025" algn="l"/>
                <a:tab pos="2870200" algn="l"/>
              </a:tabLst>
            </a:pPr>
            <a:r>
              <a:rPr lang="de-CH" sz="1800" dirty="0" smtClean="0"/>
              <a:t>Fall offen lassen: 	</a:t>
            </a:r>
            <a:r>
              <a:rPr lang="de-CH" sz="1800" u="sng" dirty="0" smtClean="0"/>
              <a:t>Vorteil</a:t>
            </a:r>
            <a:r>
              <a:rPr lang="de-CH" sz="1800" dirty="0" smtClean="0"/>
              <a:t>: 	</a:t>
            </a:r>
            <a:r>
              <a:rPr lang="de-CH" sz="1800" dirty="0" smtClean="0">
                <a:solidFill>
                  <a:srgbClr val="00B050"/>
                </a:solidFill>
              </a:rPr>
              <a:t>Wahrung der Möglichkeit, Betrieb weiterhin 			kontrollieren zu können.</a:t>
            </a:r>
          </a:p>
          <a:p>
            <a:pPr>
              <a:tabLst>
                <a:tab pos="1978025" algn="l"/>
                <a:tab pos="2870200" algn="l"/>
              </a:tabLst>
            </a:pPr>
            <a:endParaRPr lang="de-CH" sz="1800" dirty="0" smtClean="0"/>
          </a:p>
          <a:p>
            <a:pPr marL="0" indent="0">
              <a:buNone/>
              <a:tabLst>
                <a:tab pos="1978025" algn="l"/>
                <a:tab pos="2870200" algn="l"/>
              </a:tabLst>
            </a:pPr>
            <a:r>
              <a:rPr lang="de-CH" sz="1800" dirty="0" smtClean="0"/>
              <a:t>	</a:t>
            </a:r>
            <a:r>
              <a:rPr lang="de-CH" sz="1800" u="sng" dirty="0" smtClean="0"/>
              <a:t>Nachteil</a:t>
            </a:r>
            <a:r>
              <a:rPr lang="de-CH" sz="1800" dirty="0" smtClean="0"/>
              <a:t>:	</a:t>
            </a:r>
            <a:r>
              <a:rPr lang="de-CH" sz="1800" dirty="0" smtClean="0">
                <a:solidFill>
                  <a:srgbClr val="FF0000"/>
                </a:solidFill>
              </a:rPr>
              <a:t>Gefahr der Einbusse der Autorität als PK 			gegenüber dem Betrieb (solange Kanton nicht 		sanktioniert).</a:t>
            </a:r>
          </a:p>
          <a:p>
            <a:pPr marL="0" indent="0">
              <a:buNone/>
              <a:tabLst>
                <a:tab pos="2870200" algn="l"/>
              </a:tabLst>
            </a:pPr>
            <a:r>
              <a:rPr lang="de-CH" sz="1800" dirty="0" smtClean="0"/>
              <a:t>	</a:t>
            </a:r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5</a:t>
            </a:fld>
            <a:r>
              <a:rPr lang="fr-CH" sz="80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1859" r="3193"/>
          <a:stretch/>
        </p:blipFill>
        <p:spPr bwMode="auto">
          <a:xfrm>
            <a:off x="8625408" y="3814761"/>
            <a:ext cx="106801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1903" r="3884"/>
          <a:stretch/>
        </p:blipFill>
        <p:spPr bwMode="auto">
          <a:xfrm>
            <a:off x="8620671" y="5033961"/>
            <a:ext cx="107748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8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I. </a:t>
            </a:r>
            <a:r>
              <a:rPr lang="fr-CH" sz="2800" dirty="0" err="1" smtClean="0"/>
              <a:t>Vollständigkeit</a:t>
            </a:r>
            <a:r>
              <a:rPr lang="fr-CH" sz="2800" dirty="0" smtClean="0"/>
              <a:t> der </a:t>
            </a:r>
            <a:r>
              <a:rPr lang="fr-CH" sz="2800" dirty="0" err="1" smtClean="0"/>
              <a:t>Unterlagen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7848103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/>
              <a:t>Problem: Der Entsendebetrieb reicht die benötigten Unterlagen nicht ein</a:t>
            </a:r>
          </a:p>
          <a:p>
            <a:pPr marL="0" indent="0">
              <a:buNone/>
            </a:pPr>
            <a:endParaRPr lang="de-CH" sz="2000" b="1" dirty="0" smtClean="0"/>
          </a:p>
          <a:p>
            <a:pPr>
              <a:tabLst>
                <a:tab pos="1978025" algn="l"/>
                <a:tab pos="2870200" algn="l"/>
              </a:tabLst>
            </a:pPr>
            <a:r>
              <a:rPr lang="de-CH" sz="1800" dirty="0" smtClean="0"/>
              <a:t>Fall schliessen: 	</a:t>
            </a:r>
            <a:r>
              <a:rPr lang="de-CH" sz="1800" u="sng" dirty="0" smtClean="0"/>
              <a:t>Vorteil</a:t>
            </a:r>
            <a:r>
              <a:rPr lang="de-CH" sz="1800" dirty="0" smtClean="0"/>
              <a:t>: 	</a:t>
            </a:r>
            <a:r>
              <a:rPr lang="de-CH" sz="1800" dirty="0" smtClean="0">
                <a:solidFill>
                  <a:srgbClr val="00B050"/>
                </a:solidFill>
              </a:rPr>
              <a:t>Fehlende Kooperation des Betriebs mit einer 		Sanktion gemäss Art. 12 Abs. 1 lit. a oder 			9 Abs. 2 </a:t>
            </a:r>
            <a:r>
              <a:rPr lang="de-CH" sz="1800" dirty="0" err="1" smtClean="0">
                <a:solidFill>
                  <a:srgbClr val="00B050"/>
                </a:solidFill>
              </a:rPr>
              <a:t>lit</a:t>
            </a:r>
            <a:r>
              <a:rPr lang="de-CH" sz="1800" dirty="0" smtClean="0">
                <a:solidFill>
                  <a:srgbClr val="00B050"/>
                </a:solidFill>
              </a:rPr>
              <a:t>. b EntsG zu belegen.</a:t>
            </a:r>
          </a:p>
          <a:p>
            <a:pPr marL="0" indent="0">
              <a:buNone/>
              <a:tabLst>
                <a:tab pos="1978025" algn="l"/>
                <a:tab pos="2870200" algn="l"/>
              </a:tabLst>
            </a:pPr>
            <a:r>
              <a:rPr lang="de-CH" sz="1800" dirty="0" smtClean="0"/>
              <a:t>	</a:t>
            </a:r>
            <a:r>
              <a:rPr lang="de-CH" sz="1800" u="sng" dirty="0" smtClean="0"/>
              <a:t>Nachteil</a:t>
            </a:r>
            <a:r>
              <a:rPr lang="de-CH" sz="1800" dirty="0" smtClean="0"/>
              <a:t>:	</a:t>
            </a:r>
            <a:r>
              <a:rPr lang="de-CH" sz="1800" dirty="0" smtClean="0">
                <a:solidFill>
                  <a:srgbClr val="FF0000"/>
                </a:solidFill>
              </a:rPr>
              <a:t>Von Vornherein keine Möglichkeit mehr, den 		Betrieb auf Einhaltung der Arbeits- und 			Lohnbedingungen zu prüfen.</a:t>
            </a:r>
          </a:p>
          <a:p>
            <a:pPr marL="0" indent="0">
              <a:buNone/>
              <a:tabLst>
                <a:tab pos="1978025" algn="l"/>
                <a:tab pos="2870200" algn="l"/>
              </a:tabLst>
            </a:pPr>
            <a:endParaRPr lang="de-CH" sz="1800" dirty="0"/>
          </a:p>
          <a:p>
            <a:pPr>
              <a:buFont typeface="Wingdings"/>
              <a:buChar char="à"/>
              <a:tabLst>
                <a:tab pos="1978025" algn="l"/>
                <a:tab pos="2243138" algn="l"/>
                <a:tab pos="2870200" algn="l"/>
              </a:tabLst>
            </a:pPr>
            <a:r>
              <a:rPr lang="de-CH" sz="1800" u="sng" dirty="0" smtClean="0">
                <a:sym typeface="Wingdings" panose="05000000000000000000" pitchFamily="2" charset="2"/>
              </a:rPr>
              <a:t>Lösungsansatz:</a:t>
            </a:r>
            <a:r>
              <a:rPr lang="de-CH" sz="1800" dirty="0">
                <a:sym typeface="Wingdings" panose="05000000000000000000" pitchFamily="2" charset="2"/>
              </a:rPr>
              <a:t>	</a:t>
            </a:r>
            <a:r>
              <a:rPr lang="de-CH" sz="1800" dirty="0" smtClean="0">
                <a:sym typeface="Wingdings" panose="05000000000000000000" pitchFamily="2" charset="2"/>
              </a:rPr>
              <a:t>1.	PK lässt Fall offen und informiert den Kanton. </a:t>
            </a:r>
          </a:p>
          <a:p>
            <a:pPr marL="0" indent="0">
              <a:buNone/>
              <a:tabLst>
                <a:tab pos="1978025" algn="l"/>
                <a:tab pos="2243138" algn="l"/>
                <a:tab pos="2870200" algn="l"/>
              </a:tabLst>
            </a:pPr>
            <a:r>
              <a:rPr lang="de-CH" sz="1800" dirty="0">
                <a:sym typeface="Wingdings" panose="05000000000000000000" pitchFamily="2" charset="2"/>
              </a:rPr>
              <a:t>	</a:t>
            </a:r>
            <a:r>
              <a:rPr lang="de-CH" sz="1800" dirty="0" smtClean="0">
                <a:sym typeface="Wingdings" panose="05000000000000000000" pitchFamily="2" charset="2"/>
              </a:rPr>
              <a:t>2.	Der Kanton könnte gemäss </a:t>
            </a:r>
            <a:r>
              <a:rPr lang="de-CH" sz="1800" dirty="0" err="1" smtClean="0">
                <a:sym typeface="Wingdings" panose="05000000000000000000" pitchFamily="2" charset="2"/>
              </a:rPr>
              <a:t>EntsG</a:t>
            </a:r>
            <a:r>
              <a:rPr lang="de-CH" sz="1800" dirty="0" smtClean="0">
                <a:sym typeface="Wingdings" panose="05000000000000000000" pitchFamily="2" charset="2"/>
              </a:rPr>
              <a:t> sanktionieren, 			auch wenn der Betrieb schliesslich doch noch die 			geforderten Akten einreicht.</a:t>
            </a:r>
            <a:endParaRPr lang="de-CH" sz="1800" dirty="0" smtClean="0"/>
          </a:p>
          <a:p>
            <a:pPr marL="0" indent="0">
              <a:buNone/>
              <a:tabLst>
                <a:tab pos="2870200" algn="l"/>
              </a:tabLst>
            </a:pPr>
            <a:r>
              <a:rPr lang="en-US" sz="1800" dirty="0"/>
              <a:t>	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6</a:t>
            </a:fld>
            <a:r>
              <a:rPr lang="fr-CH" sz="80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1859" r="3193"/>
          <a:stretch/>
        </p:blipFill>
        <p:spPr bwMode="auto">
          <a:xfrm>
            <a:off x="8625408" y="2348880"/>
            <a:ext cx="106801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1903" r="3884"/>
          <a:stretch/>
        </p:blipFill>
        <p:spPr bwMode="auto">
          <a:xfrm>
            <a:off x="8620671" y="3568080"/>
            <a:ext cx="107748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5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I. </a:t>
            </a:r>
            <a:r>
              <a:rPr lang="fr-CH" sz="2800" dirty="0" err="1" smtClean="0"/>
              <a:t>Vollständigkeit</a:t>
            </a:r>
            <a:r>
              <a:rPr lang="fr-CH" sz="2800" dirty="0" smtClean="0"/>
              <a:t> der </a:t>
            </a:r>
            <a:r>
              <a:rPr lang="fr-CH" sz="2800" dirty="0" err="1" smtClean="0"/>
              <a:t>Unterlagen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Problem: Die Unterlagen werden vom Entsendebetrieb nur unvollständig eingereicht</a:t>
            </a:r>
          </a:p>
          <a:p>
            <a:pPr marL="0" indent="0">
              <a:buNone/>
            </a:pPr>
            <a:endParaRPr lang="de-CH" sz="2000" b="1" dirty="0" smtClean="0"/>
          </a:p>
          <a:p>
            <a:pPr marL="514350" indent="-514350"/>
            <a:r>
              <a:rPr lang="en-US" sz="2000" dirty="0" err="1" smtClean="0"/>
              <a:t>Einreichung</a:t>
            </a:r>
            <a:r>
              <a:rPr lang="en-US" sz="2000" dirty="0" smtClean="0"/>
              <a:t> der </a:t>
            </a:r>
            <a:r>
              <a:rPr lang="en-US" sz="2000" dirty="0" err="1" smtClean="0"/>
              <a:t>fehlenden</a:t>
            </a:r>
            <a:r>
              <a:rPr lang="en-US" sz="2000" dirty="0" smtClean="0"/>
              <a:t> </a:t>
            </a:r>
            <a:r>
              <a:rPr lang="en-US" sz="2000" dirty="0" err="1" smtClean="0"/>
              <a:t>Unterlagen</a:t>
            </a:r>
            <a:r>
              <a:rPr lang="en-US" sz="2000" dirty="0" smtClean="0"/>
              <a:t> </a:t>
            </a:r>
            <a:r>
              <a:rPr lang="en-US" sz="2000" dirty="0" err="1" smtClean="0"/>
              <a:t>nochmals</a:t>
            </a:r>
            <a:r>
              <a:rPr lang="en-US" sz="2000" dirty="0" smtClean="0"/>
              <a:t> </a:t>
            </a:r>
            <a:r>
              <a:rPr lang="en-US" sz="2000" dirty="0" err="1"/>
              <a:t>m</a:t>
            </a:r>
            <a:r>
              <a:rPr lang="en-US" sz="2000" dirty="0" err="1" smtClean="0"/>
              <a:t>ahnen</a:t>
            </a:r>
            <a:r>
              <a:rPr lang="en-US" sz="2000" dirty="0" smtClean="0"/>
              <a:t>, </a:t>
            </a:r>
            <a:r>
              <a:rPr lang="en-US" sz="2000" dirty="0" err="1" smtClean="0"/>
              <a:t>zwischen</a:t>
            </a:r>
            <a:r>
              <a:rPr lang="en-US" sz="2000" dirty="0" smtClean="0"/>
              <a:t> </a:t>
            </a:r>
            <a:r>
              <a:rPr lang="en-US" sz="2000" dirty="0" err="1" smtClean="0"/>
              <a:t>bereits</a:t>
            </a:r>
            <a:r>
              <a:rPr lang="en-US" sz="2000" dirty="0" smtClean="0"/>
              <a:t> </a:t>
            </a:r>
            <a:r>
              <a:rPr lang="en-US" sz="2000" dirty="0" err="1" smtClean="0"/>
              <a:t>vorhandenen</a:t>
            </a:r>
            <a:r>
              <a:rPr lang="en-US" sz="2000" dirty="0" smtClean="0"/>
              <a:t> und </a:t>
            </a:r>
            <a:r>
              <a:rPr lang="en-US" sz="2000" dirty="0" err="1" smtClean="0"/>
              <a:t>fehlenden</a:t>
            </a:r>
            <a:r>
              <a:rPr lang="en-US" sz="2000" dirty="0" smtClean="0"/>
              <a:t> </a:t>
            </a:r>
            <a:r>
              <a:rPr lang="en-US" sz="2000" dirty="0" err="1" smtClean="0"/>
              <a:t>Unterlagen</a:t>
            </a:r>
            <a:r>
              <a:rPr lang="en-US" sz="2000" dirty="0" smtClean="0"/>
              <a:t> </a:t>
            </a:r>
            <a:r>
              <a:rPr lang="en-US" sz="2000" dirty="0" err="1" smtClean="0"/>
              <a:t>differenzieren</a:t>
            </a:r>
            <a:r>
              <a:rPr lang="en-US" sz="2000" dirty="0" smtClean="0"/>
              <a:t> (via </a:t>
            </a:r>
            <a:r>
              <a:rPr lang="en-US" sz="2000" dirty="0" err="1" smtClean="0"/>
              <a:t>Merkblatt</a:t>
            </a:r>
            <a:r>
              <a:rPr lang="en-US" sz="2000" dirty="0" smtClean="0"/>
              <a:t>)</a:t>
            </a:r>
          </a:p>
          <a:p>
            <a:pPr marL="514350" indent="-514350"/>
            <a:r>
              <a:rPr lang="en-US" sz="2000" dirty="0" smtClean="0"/>
              <a:t>Falls </a:t>
            </a:r>
            <a:r>
              <a:rPr lang="en-US" sz="2000" dirty="0" err="1" smtClean="0"/>
              <a:t>möglich</a:t>
            </a:r>
            <a:r>
              <a:rPr lang="en-US" sz="2000" dirty="0" smtClean="0"/>
              <a:t>, auf </a:t>
            </a:r>
            <a:r>
              <a:rPr lang="en-US" sz="2000" dirty="0" err="1" smtClean="0"/>
              <a:t>Aussagen</a:t>
            </a:r>
            <a:r>
              <a:rPr lang="en-US" sz="2000" dirty="0" smtClean="0"/>
              <a:t> </a:t>
            </a:r>
            <a:r>
              <a:rPr lang="en-US" sz="2000" dirty="0" err="1" smtClean="0"/>
              <a:t>aus</a:t>
            </a:r>
            <a:r>
              <a:rPr lang="en-US" sz="2000" dirty="0" smtClean="0"/>
              <a:t> </a:t>
            </a:r>
            <a:r>
              <a:rPr lang="en-US" sz="2000" dirty="0" err="1" smtClean="0"/>
              <a:t>dem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Kontrollbericht</a:t>
            </a:r>
            <a:r>
              <a:rPr lang="en-US" sz="2000" dirty="0" smtClean="0"/>
              <a:t> </a:t>
            </a:r>
            <a:r>
              <a:rPr lang="en-US" sz="2000" dirty="0" err="1" smtClean="0"/>
              <a:t>abstellen</a:t>
            </a:r>
            <a:r>
              <a:rPr lang="en-US" sz="2000" dirty="0" smtClean="0"/>
              <a:t>,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plausiblen</a:t>
            </a:r>
            <a:r>
              <a:rPr lang="en-US" sz="2000" dirty="0" smtClean="0"/>
              <a:t> </a:t>
            </a:r>
            <a:r>
              <a:rPr lang="en-US" sz="2000" dirty="0" err="1" smtClean="0"/>
              <a:t>Annahmen</a:t>
            </a:r>
            <a:r>
              <a:rPr lang="en-US" sz="2000" dirty="0" smtClean="0"/>
              <a:t> </a:t>
            </a:r>
            <a:r>
              <a:rPr lang="en-US" sz="2000" dirty="0" err="1" smtClean="0"/>
              <a:t>arbeiten</a:t>
            </a:r>
            <a:r>
              <a:rPr lang="en-US" sz="2000" dirty="0" smtClean="0"/>
              <a:t> (“</a:t>
            </a:r>
            <a:r>
              <a:rPr lang="en-US" sz="2000" dirty="0" err="1" smtClean="0"/>
              <a:t>Auffüllen</a:t>
            </a:r>
            <a:r>
              <a:rPr lang="en-US" sz="2000" dirty="0" smtClean="0"/>
              <a:t>”)</a:t>
            </a:r>
          </a:p>
          <a:p>
            <a:pPr marL="514350" indent="-514350"/>
            <a:r>
              <a:rPr lang="en-US" sz="2000" dirty="0" err="1" smtClean="0"/>
              <a:t>Versuchen</a:t>
            </a:r>
            <a:r>
              <a:rPr lang="en-US" sz="2000" dirty="0" smtClean="0"/>
              <a:t>, </a:t>
            </a:r>
            <a:r>
              <a:rPr lang="en-US" sz="2000" dirty="0" err="1" smtClean="0"/>
              <a:t>Lücken</a:t>
            </a:r>
            <a:r>
              <a:rPr lang="en-US" sz="2000" dirty="0" smtClean="0"/>
              <a:t> auf </a:t>
            </a:r>
            <a:r>
              <a:rPr lang="en-US" sz="2000" dirty="0" err="1" smtClean="0"/>
              <a:t>informellen</a:t>
            </a:r>
            <a:r>
              <a:rPr lang="en-US" sz="2000" dirty="0" smtClean="0"/>
              <a:t> </a:t>
            </a:r>
            <a:r>
              <a:rPr lang="en-US" sz="2000" dirty="0" err="1" smtClean="0"/>
              <a:t>Weg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schliessen</a:t>
            </a:r>
            <a:r>
              <a:rPr lang="en-US" sz="2000" dirty="0" smtClean="0"/>
              <a:t> (</a:t>
            </a:r>
            <a:r>
              <a:rPr lang="en-US" sz="2000" dirty="0" err="1" smtClean="0"/>
              <a:t>z.B</a:t>
            </a:r>
            <a:r>
              <a:rPr lang="en-US" sz="2000" dirty="0" smtClean="0"/>
              <a:t>. per Mail, </a:t>
            </a:r>
            <a:r>
              <a:rPr lang="en-US" sz="2000" dirty="0" err="1" smtClean="0"/>
              <a:t>oder</a:t>
            </a:r>
            <a:r>
              <a:rPr lang="en-US" sz="2000" dirty="0" smtClean="0"/>
              <a:t> via </a:t>
            </a:r>
            <a:r>
              <a:rPr lang="en-US" sz="2000" dirty="0" err="1" smtClean="0"/>
              <a:t>Telefon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7</a:t>
            </a:fld>
            <a:r>
              <a:rPr lang="fr-CH" sz="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93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I. </a:t>
            </a:r>
            <a:r>
              <a:rPr lang="fr-CH" sz="2800" dirty="0" err="1" smtClean="0"/>
              <a:t>Vollständigkeit</a:t>
            </a:r>
            <a:r>
              <a:rPr lang="fr-CH" sz="2800" dirty="0" smtClean="0"/>
              <a:t> der </a:t>
            </a:r>
            <a:r>
              <a:rPr lang="fr-CH" sz="2800" dirty="0" err="1" smtClean="0"/>
              <a:t>Unterlagen</a:t>
            </a:r>
            <a:endParaRPr lang="fr-CH" sz="28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8</a:t>
            </a:fld>
            <a:r>
              <a:rPr lang="fr-CH" sz="80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30" y="692696"/>
            <a:ext cx="5848126" cy="5434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05" r="47405"/>
          <a:stretch/>
        </p:blipFill>
        <p:spPr bwMode="auto">
          <a:xfrm>
            <a:off x="1409130" y="5484567"/>
            <a:ext cx="3075818" cy="635558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Pfeil nach links 1"/>
          <p:cNvSpPr/>
          <p:nvPr/>
        </p:nvSpPr>
        <p:spPr bwMode="auto">
          <a:xfrm>
            <a:off x="5673079" y="5105869"/>
            <a:ext cx="4104457" cy="1471067"/>
          </a:xfrm>
          <a:prstGeom prst="leftArrow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dirty="0" smtClean="0"/>
              <a:t>Der Rücklauf konnte dank Unterscheidung erhöht werden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76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" dur="125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z="2800" dirty="0" smtClean="0"/>
              <a:t>I. </a:t>
            </a:r>
            <a:r>
              <a:rPr lang="fr-CH" sz="2800" dirty="0" err="1" smtClean="0"/>
              <a:t>Vollständigkeit</a:t>
            </a:r>
            <a:r>
              <a:rPr lang="fr-CH" sz="2800" dirty="0" smtClean="0"/>
              <a:t> der </a:t>
            </a:r>
            <a:r>
              <a:rPr lang="fr-CH" sz="2800" dirty="0" err="1" smtClean="0"/>
              <a:t>Unterlagen</a:t>
            </a:r>
            <a:endParaRPr lang="fr-CH" sz="28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9313" y="1557338"/>
            <a:ext cx="8231187" cy="4932362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Problem: Die Unterlagen werden vom Entsendebetrieb nur unvollständig eingereicht:</a:t>
            </a:r>
          </a:p>
          <a:p>
            <a:pPr marL="0" indent="0">
              <a:buNone/>
            </a:pPr>
            <a:endParaRPr lang="de-CH" sz="2000" b="1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US" sz="1800" b="1" dirty="0" err="1" smtClean="0"/>
              <a:t>Vorteil</a:t>
            </a:r>
            <a:r>
              <a:rPr lang="en-US" sz="1800" b="1" dirty="0" smtClean="0"/>
              <a:t>: </a:t>
            </a:r>
            <a:r>
              <a:rPr lang="en-US" sz="1800" b="1" dirty="0" smtClean="0">
                <a:solidFill>
                  <a:srgbClr val="00B050"/>
                </a:solidFill>
              </a:rPr>
              <a:t>“</a:t>
            </a:r>
            <a:r>
              <a:rPr lang="de-CH" sz="1800" b="1" dirty="0" smtClean="0">
                <a:solidFill>
                  <a:srgbClr val="00B050"/>
                </a:solidFill>
              </a:rPr>
              <a:t>Auffüllen” als pragmatischer Lösungsansatz</a:t>
            </a:r>
            <a:endParaRPr lang="de-CH" sz="2000" b="1" dirty="0" smtClean="0">
              <a:solidFill>
                <a:srgbClr val="00B050"/>
              </a:solidFill>
            </a:endParaRPr>
          </a:p>
          <a:p>
            <a:pPr marL="361950" indent="-361950">
              <a:buFont typeface="Wingdings" panose="05000000000000000000" pitchFamily="2" charset="2"/>
              <a:buChar char="ü"/>
            </a:pPr>
            <a:r>
              <a:rPr lang="de-CH" sz="1800" dirty="0" smtClean="0"/>
              <a:t>Ermöglicht die Fortsetzung des Kontrollverfahrens</a:t>
            </a:r>
          </a:p>
          <a:p>
            <a:pPr marL="361950" indent="-361950">
              <a:buFont typeface="Wingdings" panose="05000000000000000000" pitchFamily="2" charset="2"/>
              <a:buChar char="ü"/>
            </a:pPr>
            <a:r>
              <a:rPr lang="de-CH" sz="1800" dirty="0" smtClean="0"/>
              <a:t>Kann den Betrieb dazu bringen, im Rahmen seiner Stellungnahme die fehlenden Unterlagen zur Darlegung seines Standpunkts einzureichen</a:t>
            </a:r>
          </a:p>
          <a:p>
            <a:pPr marL="361950" indent="-361950">
              <a:buFont typeface="Wingdings" panose="05000000000000000000" pitchFamily="2" charset="2"/>
              <a:buChar char="ü"/>
            </a:pPr>
            <a:r>
              <a:rPr lang="de-CH" sz="1800" dirty="0" smtClean="0"/>
              <a:t>Gewisse Punkte können aufgrund von Erfahrungswerten (z.B. aufgrund bestehender Tarif- /Kollektivverträge oder bisherigen Erfahrungen mit der Firma) erahnt werden. </a:t>
            </a:r>
          </a:p>
          <a:p>
            <a:pPr marL="361950" indent="-361950">
              <a:buFont typeface="Wingdings" panose="05000000000000000000" pitchFamily="2" charset="2"/>
              <a:buChar char="ü"/>
            </a:pPr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/>
          <a:lstStyle/>
          <a:p>
            <a:pPr algn="r" defTabSz="855663"/>
            <a:fld id="{BC44CA75-F21D-433C-A2CA-09E91A1A7C10}" type="slidenum">
              <a:rPr lang="fr-CH" sz="900"/>
              <a:pPr algn="r" defTabSz="855663"/>
              <a:t>9</a:t>
            </a:fld>
            <a:r>
              <a:rPr lang="fr-CH" sz="80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1859" r="3193"/>
          <a:stretch/>
        </p:blipFill>
        <p:spPr bwMode="auto">
          <a:xfrm>
            <a:off x="8534773" y="2276872"/>
            <a:ext cx="106801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5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5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5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1518</Words>
  <Application>Microsoft Office PowerPoint</Application>
  <PresentationFormat>A4-Papier (210x297 mm)</PresentationFormat>
  <Paragraphs>322</Paragraphs>
  <Slides>29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Wingdings</vt:lpstr>
      <vt:lpstr>Standarddesign</vt:lpstr>
      <vt:lpstr>II. Gleichwertigkeitsprüfung  / Rechtliches Gehör </vt:lpstr>
      <vt:lpstr>Problemfeld Gleichwertigkeitsprüfung</vt:lpstr>
      <vt:lpstr>Themenschwerpunkte</vt:lpstr>
      <vt:lpstr>I. Vollständigkeit der Unterlagen</vt:lpstr>
      <vt:lpstr>I. Vollständigkeit der Unterlagen</vt:lpstr>
      <vt:lpstr>I. Vollständigkeit der Unterlagen</vt:lpstr>
      <vt:lpstr>I. Vollständigkeit der Unterlagen</vt:lpstr>
      <vt:lpstr>I. Vollständigkeit der Unterlagen</vt:lpstr>
      <vt:lpstr>I. Vollständigkeit der Unterlagen</vt:lpstr>
      <vt:lpstr>I. Vollständigkeit der Unterlagen</vt:lpstr>
      <vt:lpstr>II. Qualität der Unterlagen</vt:lpstr>
      <vt:lpstr>II. Qualität der Unterlagen</vt:lpstr>
      <vt:lpstr>III. Anwendung der SECO-Richtlinien</vt:lpstr>
      <vt:lpstr>III. Anwendung der SECO-Richtlinien</vt:lpstr>
      <vt:lpstr>III. Anwendung der SECO-Richtlinien</vt:lpstr>
      <vt:lpstr>III. Anwendung der SECO-Richtlinien</vt:lpstr>
      <vt:lpstr>III. Anwendung der SECO-Richtlinien</vt:lpstr>
      <vt:lpstr>IV. Spezialfälle</vt:lpstr>
      <vt:lpstr>IV. Spezialfälle</vt:lpstr>
      <vt:lpstr>IV. Spezialfälle</vt:lpstr>
      <vt:lpstr>IV. Spezialfälle</vt:lpstr>
      <vt:lpstr>IV. Spezialfälle</vt:lpstr>
      <vt:lpstr>IV. Spezialfälle</vt:lpstr>
      <vt:lpstr>IV. Spezialfälle</vt:lpstr>
      <vt:lpstr>V. Das «Rechtliche Gehör»</vt:lpstr>
      <vt:lpstr>VI. Bereinigungsphase</vt:lpstr>
      <vt:lpstr>VI. Bereinigungsphase</vt:lpstr>
      <vt:lpstr>VI. Bereinigungsphase</vt:lpstr>
      <vt:lpstr>VII. Hilfsmittel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0</dc:title>
  <dc:creator>Boillat Christelle SECO</dc:creator>
  <dc:description>Vorlage Powerpoint-Präsentation SECO_x000d_
Autor: Jörg Grabinski</dc:description>
  <cp:lastModifiedBy>Stefan Hirt</cp:lastModifiedBy>
  <cp:revision>973</cp:revision>
  <cp:lastPrinted>2012-09-12T14:42:19Z</cp:lastPrinted>
  <dcterms:created xsi:type="dcterms:W3CDTF">2006-09-20T07:52:31Z</dcterms:created>
  <dcterms:modified xsi:type="dcterms:W3CDTF">2014-11-24T12:21:16Z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COO.2101.104.5.3224422</vt:lpwstr>
  </property>
  <property fmtid="{D5CDD505-2E9C-101B-9397-08002B2CF9AE}" pid="3" name="FSC#COOELAK@1.1001:Subject">
    <vt:lpwstr>DEUTSCH: Allgemeine Korrespondenz mit den Kantonen, den Sozialpartnern, Berichte, Weisungen; FRANCAIS: Allgemeine Korrespondenz mit den Kantonen, den Sozialpartnern, Berichte, Weisungen</vt:lpwstr>
  </property>
  <property fmtid="{D5CDD505-2E9C-101B-9397-08002B2CF9AE}" pid="4" name="FSC#COOELAK@1.1001:FileReference">
    <vt:lpwstr>03 Treffen mit PK (515.1/2008/00828)</vt:lpwstr>
  </property>
  <property fmtid="{D5CDD505-2E9C-101B-9397-08002B2CF9AE}" pid="5" name="FSC#COOELAK@1.1001:FileRefYear">
    <vt:lpwstr>2008</vt:lpwstr>
  </property>
  <property fmtid="{D5CDD505-2E9C-101B-9397-08002B2CF9AE}" pid="6" name="FSC#COOELAK@1.1001:FileRefOrdinal">
    <vt:lpwstr>828</vt:lpwstr>
  </property>
  <property fmtid="{D5CDD505-2E9C-101B-9397-08002B2CF9AE}" pid="7" name="FSC#COOELAK@1.1001:FileRefOU">
    <vt:lpwstr>PACO /seco</vt:lpwstr>
  </property>
  <property fmtid="{D5CDD505-2E9C-101B-9397-08002B2CF9AE}" pid="8" name="FSC#COOELAK@1.1001:Organization">
    <vt:lpwstr/>
  </property>
  <property fmtid="{D5CDD505-2E9C-101B-9397-08002B2CF9AE}" pid="9" name="FSC#COOELAK@1.1001:Owner">
    <vt:lpwstr> seco Boillat</vt:lpwstr>
  </property>
  <property fmtid="{D5CDD505-2E9C-101B-9397-08002B2CF9AE}" pid="10" name="FSC#COOELAK@1.1001:OwnerExtension">
    <vt:lpwstr>+41 (0)31 324 97 07</vt:lpwstr>
  </property>
  <property fmtid="{D5CDD505-2E9C-101B-9397-08002B2CF9AE}" pid="11" name="FSC#COOELAK@1.1001:OwnerFaxExtension">
    <vt:lpwstr>+41 (0)31 325 73 76</vt:lpwstr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Surveillance du marché du travail (PAAM /seco)</vt:lpwstr>
  </property>
  <property fmtid="{D5CDD505-2E9C-101B-9397-08002B2CF9AE}" pid="17" name="FSC#COOELAK@1.1001:CreatedAt">
    <vt:lpwstr>14.06.2012 16:50:57</vt:lpwstr>
  </property>
  <property fmtid="{D5CDD505-2E9C-101B-9397-08002B2CF9AE}" pid="18" name="FSC#COOELAK@1.1001:OU">
    <vt:lpwstr>Surveillance du marché du travail (PAAM /seco)</vt:lpwstr>
  </property>
  <property fmtid="{D5CDD505-2E9C-101B-9397-08002B2CF9AE}" pid="19" name="FSC#COOELAK@1.1001:Priority">
    <vt:lpwstr/>
  </property>
  <property fmtid="{D5CDD505-2E9C-101B-9397-08002B2CF9AE}" pid="20" name="FSC#COOELAK@1.1001:ObjBarCode">
    <vt:lpwstr>*COO.2101.104.5.3224422*</vt:lpwstr>
  </property>
  <property fmtid="{D5CDD505-2E9C-101B-9397-08002B2CF9AE}" pid="21" name="FSC#COOELAK@1.1001:RefBarCode">
    <vt:lpwstr>*Présentation bll 19.6.12*</vt:lpwstr>
  </property>
  <property fmtid="{D5CDD505-2E9C-101B-9397-08002B2CF9AE}" pid="22" name="FSC#COOELAK@1.1001:FileRefBarCode">
    <vt:lpwstr>*03 Treffen mit PK (515.1/2008/00828)*</vt:lpwstr>
  </property>
  <property fmtid="{D5CDD505-2E9C-101B-9397-08002B2CF9AE}" pid="23" name="FSC#COOELAK@1.1001:ExternalRef">
    <vt:lpwstr/>
  </property>
  <property fmtid="{D5CDD505-2E9C-101B-9397-08002B2CF9AE}" pid="24" name="FSC#COOELAK@1.1001:IncomingNumber">
    <vt:lpwstr/>
  </property>
  <property fmtid="{D5CDD505-2E9C-101B-9397-08002B2CF9AE}" pid="25" name="FSC#COOELAK@1.1001:IncomingSubject">
    <vt:lpwstr/>
  </property>
  <property fmtid="{D5CDD505-2E9C-101B-9397-08002B2CF9AE}" pid="26" name="FSC#COOELAK@1.1001:ProcessResponsible">
    <vt:lpwstr/>
  </property>
  <property fmtid="{D5CDD505-2E9C-101B-9397-08002B2CF9AE}" pid="27" name="FSC#COOELAK@1.1001:ProcessResponsiblePhone">
    <vt:lpwstr/>
  </property>
  <property fmtid="{D5CDD505-2E9C-101B-9397-08002B2CF9AE}" pid="28" name="FSC#COOELAK@1.1001:ProcessResponsibleMail">
    <vt:lpwstr/>
  </property>
  <property fmtid="{D5CDD505-2E9C-101B-9397-08002B2CF9AE}" pid="29" name="FSC#COOELAK@1.1001:ProcessResponsibleFax">
    <vt:lpwstr/>
  </property>
  <property fmtid="{D5CDD505-2E9C-101B-9397-08002B2CF9AE}" pid="30" name="FSC#COOELAK@1.1001:ApproverFirstName">
    <vt:lpwstr/>
  </property>
  <property fmtid="{D5CDD505-2E9C-101B-9397-08002B2CF9AE}" pid="31" name="FSC#COOELAK@1.1001:ApproverSurName">
    <vt:lpwstr/>
  </property>
  <property fmtid="{D5CDD505-2E9C-101B-9397-08002B2CF9AE}" pid="32" name="FSC#COOELAK@1.1001:ApproverTitle">
    <vt:lpwstr/>
  </property>
  <property fmtid="{D5CDD505-2E9C-101B-9397-08002B2CF9AE}" pid="33" name="FSC#COOELAK@1.1001:ExternalDate">
    <vt:lpwstr/>
  </property>
  <property fmtid="{D5CDD505-2E9C-101B-9397-08002B2CF9AE}" pid="34" name="FSC#COOELAK@1.1001:SettlementApprovedAt">
    <vt:lpwstr/>
  </property>
  <property fmtid="{D5CDD505-2E9C-101B-9397-08002B2CF9AE}" pid="35" name="FSC#COOELAK@1.1001:BaseNumber">
    <vt:lpwstr>515.1</vt:lpwstr>
  </property>
  <property fmtid="{D5CDD505-2E9C-101B-9397-08002B2CF9AE}" pid="36" name="FSC#ELAKGOV@1.1001:PersonalSubjGender">
    <vt:lpwstr/>
  </property>
  <property fmtid="{D5CDD505-2E9C-101B-9397-08002B2CF9AE}" pid="37" name="FSC#ELAKGOV@1.1001:PersonalSubjFirstName">
    <vt:lpwstr/>
  </property>
  <property fmtid="{D5CDD505-2E9C-101B-9397-08002B2CF9AE}" pid="38" name="FSC#ELAKGOV@1.1001:PersonalSubjSurName">
    <vt:lpwstr/>
  </property>
  <property fmtid="{D5CDD505-2E9C-101B-9397-08002B2CF9AE}" pid="39" name="FSC#ELAKGOV@1.1001:PersonalSubjSalutation">
    <vt:lpwstr/>
  </property>
  <property fmtid="{D5CDD505-2E9C-101B-9397-08002B2CF9AE}" pid="40" name="FSC#ELAKGOV@1.1001:PersonalSubjAddress">
    <vt:lpwstr/>
  </property>
  <property fmtid="{D5CDD505-2E9C-101B-9397-08002B2CF9AE}" pid="41" name="FSC#EVDCFG@15.1400:PositionNumber">
    <vt:lpwstr>515.1</vt:lpwstr>
  </property>
  <property fmtid="{D5CDD505-2E9C-101B-9397-08002B2CF9AE}" pid="42" name="FSC#EVDCFG@15.1400:Dossierref">
    <vt:lpwstr>515.1/2008/00828</vt:lpwstr>
  </property>
  <property fmtid="{D5CDD505-2E9C-101B-9397-08002B2CF9AE}" pid="43" name="FSC#EVDCFG@15.1400:FileRespEmail">
    <vt:lpwstr>christelle.boillat@seco.admin.ch</vt:lpwstr>
  </property>
  <property fmtid="{D5CDD505-2E9C-101B-9397-08002B2CF9AE}" pid="44" name="FSC#EVDCFG@15.1400:FileRespFax">
    <vt:lpwstr>+41 (0)31 325 73 76</vt:lpwstr>
  </property>
  <property fmtid="{D5CDD505-2E9C-101B-9397-08002B2CF9AE}" pid="45" name="FSC#EVDCFG@15.1400:FileRespHome">
    <vt:lpwstr>Bern</vt:lpwstr>
  </property>
  <property fmtid="{D5CDD505-2E9C-101B-9397-08002B2CF9AE}" pid="46" name="FSC#EVDCFG@15.1400:FileResponsible">
    <vt:lpwstr>Christelle Boillat</vt:lpwstr>
  </property>
  <property fmtid="{D5CDD505-2E9C-101B-9397-08002B2CF9AE}" pid="47" name="FSC#EVDCFG@15.1400:FileRespOrg">
    <vt:lpwstr>Surveillance du marché du travail</vt:lpwstr>
  </property>
  <property fmtid="{D5CDD505-2E9C-101B-9397-08002B2CF9AE}" pid="48" name="FSC#EVDCFG@15.1400:FileRespOrgHome">
    <vt:lpwstr/>
  </property>
  <property fmtid="{D5CDD505-2E9C-101B-9397-08002B2CF9AE}" pid="49" name="FSC#EVDCFG@15.1400:FileRespOrgStreet">
    <vt:lpwstr/>
  </property>
  <property fmtid="{D5CDD505-2E9C-101B-9397-08002B2CF9AE}" pid="50" name="FSC#EVDCFG@15.1400:FileRespOrgZipCode">
    <vt:lpwstr/>
  </property>
  <property fmtid="{D5CDD505-2E9C-101B-9397-08002B2CF9AE}" pid="51" name="FSC#EVDCFG@15.1400:FileRespshortsign">
    <vt:lpwstr>bll</vt:lpwstr>
  </property>
  <property fmtid="{D5CDD505-2E9C-101B-9397-08002B2CF9AE}" pid="52" name="FSC#EVDCFG@15.1400:FileRespStreet">
    <vt:lpwstr>Effingerstrasse 31</vt:lpwstr>
  </property>
  <property fmtid="{D5CDD505-2E9C-101B-9397-08002B2CF9AE}" pid="53" name="FSC#EVDCFG@15.1400:FileRespTel">
    <vt:lpwstr>+41 (0)31 324 97 07</vt:lpwstr>
  </property>
  <property fmtid="{D5CDD505-2E9C-101B-9397-08002B2CF9AE}" pid="54" name="FSC#EVDCFG@15.1400:FileRespZipCode">
    <vt:lpwstr>3003</vt:lpwstr>
  </property>
  <property fmtid="{D5CDD505-2E9C-101B-9397-08002B2CF9AE}" pid="55" name="FSC#EVDCFG@15.1400:OutAttachElectr">
    <vt:lpwstr/>
  </property>
  <property fmtid="{D5CDD505-2E9C-101B-9397-08002B2CF9AE}" pid="56" name="FSC#EVDCFG@15.1400:OutAttachPhysic">
    <vt:lpwstr/>
  </property>
  <property fmtid="{D5CDD505-2E9C-101B-9397-08002B2CF9AE}" pid="57" name="FSC#EVDCFG@15.1400:SignAcceptedDraft1">
    <vt:lpwstr/>
  </property>
  <property fmtid="{D5CDD505-2E9C-101B-9397-08002B2CF9AE}" pid="58" name="FSC#EVDCFG@15.1400:SignAcceptedDraft1FR">
    <vt:lpwstr/>
  </property>
  <property fmtid="{D5CDD505-2E9C-101B-9397-08002B2CF9AE}" pid="59" name="FSC#EVDCFG@15.1400:SignAcceptedDraft2">
    <vt:lpwstr/>
  </property>
  <property fmtid="{D5CDD505-2E9C-101B-9397-08002B2CF9AE}" pid="60" name="FSC#EVDCFG@15.1400:SignAcceptedDraft2FR">
    <vt:lpwstr/>
  </property>
  <property fmtid="{D5CDD505-2E9C-101B-9397-08002B2CF9AE}" pid="61" name="FSC#EVDCFG@15.1400:SignApproved1">
    <vt:lpwstr/>
  </property>
  <property fmtid="{D5CDD505-2E9C-101B-9397-08002B2CF9AE}" pid="62" name="FSC#EVDCFG@15.1400:SignApproved1FR">
    <vt:lpwstr/>
  </property>
  <property fmtid="{D5CDD505-2E9C-101B-9397-08002B2CF9AE}" pid="63" name="FSC#EVDCFG@15.1400:SignApproved2">
    <vt:lpwstr/>
  </property>
  <property fmtid="{D5CDD505-2E9C-101B-9397-08002B2CF9AE}" pid="64" name="FSC#EVDCFG@15.1400:SignApproved2FR">
    <vt:lpwstr/>
  </property>
  <property fmtid="{D5CDD505-2E9C-101B-9397-08002B2CF9AE}" pid="65" name="FSC#EVDCFG@15.1400:SubDossierBarCode">
    <vt:lpwstr>*COO.2101.104.6.2147811*</vt:lpwstr>
  </property>
  <property fmtid="{D5CDD505-2E9C-101B-9397-08002B2CF9AE}" pid="66" name="FSC#EVDCFG@15.1400:Subject">
    <vt:lpwstr>Présentation bll 3 11 11</vt:lpwstr>
  </property>
  <property fmtid="{D5CDD505-2E9C-101B-9397-08002B2CF9AE}" pid="67" name="FSC#EVDCFG@15.1400:Title">
    <vt:lpwstr>Professionnalisation CP</vt:lpwstr>
  </property>
  <property fmtid="{D5CDD505-2E9C-101B-9397-08002B2CF9AE}" pid="68" name="FSC#EVDCFG@15.1400:UserFunction">
    <vt:lpwstr/>
  </property>
  <property fmtid="{D5CDD505-2E9C-101B-9397-08002B2CF9AE}" pid="69" name="FSC#EVDCFG@15.1400:SalutationEnglish">
    <vt:lpwstr>Free Movement of Persons and Labour Relations_x000d_
Supervision of the labour market</vt:lpwstr>
  </property>
  <property fmtid="{D5CDD505-2E9C-101B-9397-08002B2CF9AE}" pid="70" name="FSC#EVDCFG@15.1400:SalutationFrench">
    <vt:lpwstr>Libre circulation des personnes et Relations du travail_x000d_
Surveillance du marché du travail</vt:lpwstr>
  </property>
  <property fmtid="{D5CDD505-2E9C-101B-9397-08002B2CF9AE}" pid="71" name="FSC#EVDCFG@15.1400:SalutationGerman">
    <vt:lpwstr>Personenfreizügigkeit und Arbeitsbeziehungen_x000d_
Arbeitsmarktaufsicht</vt:lpwstr>
  </property>
  <property fmtid="{D5CDD505-2E9C-101B-9397-08002B2CF9AE}" pid="72" name="FSC#EVDCFG@15.1400:SalutationItalian">
    <vt:lpwstr>Libera circolazione delle persone e Relazioni di lavoro_x000d_
Sorveglianza del mercato di lavoro</vt:lpwstr>
  </property>
  <property fmtid="{D5CDD505-2E9C-101B-9397-08002B2CF9AE}" pid="73" name="FSC#EVDCFG@15.1400:SalutationEnglishUser">
    <vt:lpwstr/>
  </property>
  <property fmtid="{D5CDD505-2E9C-101B-9397-08002B2CF9AE}" pid="74" name="FSC#EVDCFG@15.1400:SalutationFrenchUser">
    <vt:lpwstr/>
  </property>
  <property fmtid="{D5CDD505-2E9C-101B-9397-08002B2CF9AE}" pid="75" name="FSC#EVDCFG@15.1400:SalutationGermanUser">
    <vt:lpwstr>Wissenschaftlicher Mitarbeiter</vt:lpwstr>
  </property>
  <property fmtid="{D5CDD505-2E9C-101B-9397-08002B2CF9AE}" pid="76" name="FSC#EVDCFG@15.1400:SalutationItalianUser">
    <vt:lpwstr/>
  </property>
  <property fmtid="{D5CDD505-2E9C-101B-9397-08002B2CF9AE}" pid="77" name="FSC#EVDCFG@15.1400:FileRespOrgShortname">
    <vt:lpwstr>PAAM /seco</vt:lpwstr>
  </property>
  <property fmtid="{D5CDD505-2E9C-101B-9397-08002B2CF9AE}" pid="78" name="FSC#EVDCFG@15.1400:UserInCharge">
    <vt:lpwstr/>
  </property>
  <property fmtid="{D5CDD505-2E9C-101B-9397-08002B2CF9AE}" pid="79" name="FSC#EVDCFG@15.1400:ActualVersionNumber">
    <vt:lpwstr>4</vt:lpwstr>
  </property>
  <property fmtid="{D5CDD505-2E9C-101B-9397-08002B2CF9AE}" pid="80" name="FSC#EVDCFG@15.1400:ActualVersionCreatedAt">
    <vt:lpwstr>14.06.2012 17:49:50</vt:lpwstr>
  </property>
  <property fmtid="{D5CDD505-2E9C-101B-9397-08002B2CF9AE}" pid="81" name="FSC#EVDCFG@15.1400:ResponsibleBureau_DE">
    <vt:lpwstr>Staatssekretariat für Wirtschaft SECO</vt:lpwstr>
  </property>
  <property fmtid="{D5CDD505-2E9C-101B-9397-08002B2CF9AE}" pid="82" name="FSC#EVDCFG@15.1400:ResponsibleBureau_EN">
    <vt:lpwstr>State Secretariat for Economic Affairs SECO</vt:lpwstr>
  </property>
  <property fmtid="{D5CDD505-2E9C-101B-9397-08002B2CF9AE}" pid="83" name="FSC#EVDCFG@15.1400:ResponsibleBureau_FR">
    <vt:lpwstr>Secrétariat d'Etat à l'économie SECO</vt:lpwstr>
  </property>
  <property fmtid="{D5CDD505-2E9C-101B-9397-08002B2CF9AE}" pid="84" name="FSC#EVDCFG@15.1400:ResponsibleBureau_IT">
    <vt:lpwstr>Segreteria di Stato dell'economia SECO</vt:lpwstr>
  </property>
  <property fmtid="{D5CDD505-2E9C-101B-9397-08002B2CF9AE}" pid="85" name="FSC#EVDCFG@15.1400:UserInChargeUserTitle">
    <vt:lpwstr/>
  </property>
  <property fmtid="{D5CDD505-2E9C-101B-9397-08002B2CF9AE}" pid="86" name="FSC#EVDCFG@15.1400:UserInChargeUserName">
    <vt:lpwstr/>
  </property>
  <property fmtid="{D5CDD505-2E9C-101B-9397-08002B2CF9AE}" pid="87" name="FSC#EVDCFG@15.1400:UserInChargeUserFirstname">
    <vt:lpwstr/>
  </property>
  <property fmtid="{D5CDD505-2E9C-101B-9397-08002B2CF9AE}" pid="88" name="FSC#EVDCFG@15.1400:UserInChargeUserEnvSalutationDE">
    <vt:lpwstr/>
  </property>
  <property fmtid="{D5CDD505-2E9C-101B-9397-08002B2CF9AE}" pid="89" name="FSC#EVDCFG@15.1400:UserInChargeUserEnvSalutationEN">
    <vt:lpwstr/>
  </property>
  <property fmtid="{D5CDD505-2E9C-101B-9397-08002B2CF9AE}" pid="90" name="FSC#EVDCFG@15.1400:UserInChargeUserEnvSalutationFR">
    <vt:lpwstr/>
  </property>
  <property fmtid="{D5CDD505-2E9C-101B-9397-08002B2CF9AE}" pid="91" name="FSC#EVDCFG@15.1400:UserInChargeUserEnvSalutationIT">
    <vt:lpwstr/>
  </property>
  <property fmtid="{D5CDD505-2E9C-101B-9397-08002B2CF9AE}" pid="92" name="FSC#EVDCFG@15.1400:FilerespUserPersonTitle">
    <vt:lpwstr>seco</vt:lpwstr>
  </property>
  <property fmtid="{D5CDD505-2E9C-101B-9397-08002B2CF9AE}" pid="93" name="FSC#EVDCFG@15.1400:Address">
    <vt:lpwstr/>
  </property>
  <property fmtid="{D5CDD505-2E9C-101B-9397-08002B2CF9AE}" pid="94" name="FSC#COOELAK@1.1001:CurrentUserRolePos">
    <vt:lpwstr>Spécialiste</vt:lpwstr>
  </property>
  <property fmtid="{D5CDD505-2E9C-101B-9397-08002B2CF9AE}" pid="95" name="FSC#COOELAK@1.1001:CurrentUserEmail">
    <vt:lpwstr>christelle.boillat@seco.admin.ch</vt:lpwstr>
  </property>
</Properties>
</file>