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"/>
  </p:notesMasterIdLst>
  <p:handoutMasterIdLst>
    <p:handoutMasterId r:id="rId5"/>
  </p:handoutMasterIdLst>
  <p:sldIdLst>
    <p:sldId id="288" r:id="rId3"/>
  </p:sldIdLst>
  <p:sldSz cx="9906000" cy="6858000" type="A4"/>
  <p:notesSz cx="6797675" cy="9926638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055">
          <p15:clr>
            <a:srgbClr val="A4A3A4"/>
          </p15:clr>
        </p15:guide>
        <p15:guide id="3" pos="577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rs Sager" initials="U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20" autoAdjust="0"/>
    <p:restoredTop sz="94731" autoAdjust="0"/>
  </p:normalViewPr>
  <p:slideViewPr>
    <p:cSldViewPr>
      <p:cViewPr varScale="1">
        <p:scale>
          <a:sx n="92" d="100"/>
          <a:sy n="92" d="100"/>
        </p:scale>
        <p:origin x="270" y="90"/>
      </p:cViewPr>
      <p:guideLst>
        <p:guide orient="horz" pos="2160"/>
        <p:guide pos="1055"/>
        <p:guide pos="57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377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60" cy="496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5" tIns="47878" rIns="95755" bIns="47878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33" y="1"/>
            <a:ext cx="2945660" cy="496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5" tIns="47878" rIns="95755" bIns="47878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959"/>
            <a:ext cx="2945660" cy="49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5" tIns="47878" rIns="95755" bIns="47878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33" y="9428959"/>
            <a:ext cx="2945660" cy="49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5" tIns="47878" rIns="95755" bIns="47878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4B40C7F2-E888-460E-8F0F-569C290532A3}" type="slidenum">
              <a:rPr lang="fr-CH"/>
              <a:pPr>
                <a:defRPr/>
              </a:pPr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5067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60" cy="496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5" tIns="47878" rIns="95755" bIns="47878" numCol="1" anchor="t" anchorCtr="0" compatLnSpc="1">
            <a:prstTxWarp prst="textNoShape">
              <a:avLst/>
            </a:prstTxWarp>
          </a:bodyPr>
          <a:lstStyle>
            <a:lvl1pPr>
              <a:defRPr sz="1300"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1"/>
            <a:ext cx="2945659" cy="496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5" tIns="47878" rIns="95755" bIns="47878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52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8" y="4715274"/>
            <a:ext cx="4984962" cy="4466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5" tIns="47878" rIns="95755" bIns="478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 smtClean="0"/>
              <a:t>Klicken Sie, um die Formate des Vorlagentextes zu bearbeiten</a:t>
            </a:r>
          </a:p>
          <a:p>
            <a:pPr lvl="1"/>
            <a:r>
              <a:rPr lang="de-CH" noProof="0" smtClean="0"/>
              <a:t>Zweite Ebene</a:t>
            </a:r>
          </a:p>
          <a:p>
            <a:pPr lvl="2"/>
            <a:r>
              <a:rPr lang="de-CH" noProof="0" smtClean="0"/>
              <a:t>Dritte Ebene</a:t>
            </a:r>
          </a:p>
          <a:p>
            <a:pPr lvl="3"/>
            <a:r>
              <a:rPr lang="de-CH" noProof="0" smtClean="0"/>
              <a:t>Vierte Ebene</a:t>
            </a:r>
          </a:p>
          <a:p>
            <a:pPr lvl="4"/>
            <a:r>
              <a:rPr lang="de-CH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543"/>
            <a:ext cx="2945660" cy="496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5" tIns="47878" rIns="95755" bIns="47878" numCol="1" anchor="b" anchorCtr="0" compatLnSpc="1">
            <a:prstTxWarp prst="textNoShape">
              <a:avLst/>
            </a:prstTxWarp>
          </a:bodyPr>
          <a:lstStyle>
            <a:lvl1pPr>
              <a:defRPr sz="1300"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543"/>
            <a:ext cx="2945659" cy="496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5" tIns="47878" rIns="95755" bIns="47878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cs typeface="+mn-cs"/>
              </a:defRPr>
            </a:lvl1pPr>
          </a:lstStyle>
          <a:p>
            <a:pPr>
              <a:defRPr/>
            </a:pPr>
            <a:fld id="{25B6F41A-D975-4480-9172-21B792044D1F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96824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 userDrawn="1"/>
        </p:nvSpPr>
        <p:spPr bwMode="auto">
          <a:xfrm>
            <a:off x="3671888" y="314325"/>
            <a:ext cx="2563812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5542" tIns="42771" rIns="85542" bIns="42771">
            <a:spAutoFit/>
          </a:bodyPr>
          <a:lstStyle/>
          <a:p>
            <a:pPr defTabSz="855663" eaLnBrk="0" hangingPunct="0">
              <a:defRPr/>
            </a:pPr>
            <a:r>
              <a:rPr lang="de-DE" sz="800" dirty="0">
                <a:solidFill>
                  <a:srgbClr val="000000"/>
                </a:solidFill>
                <a:cs typeface="+mn-cs"/>
              </a:rPr>
              <a:t>Eidgenössisches Volkswirtschaftsdepartement </a:t>
            </a:r>
            <a:r>
              <a:rPr lang="de-DE" sz="800" dirty="0" err="1">
                <a:solidFill>
                  <a:srgbClr val="000000"/>
                </a:solidFill>
                <a:cs typeface="+mn-cs"/>
              </a:rPr>
              <a:t>EVD</a:t>
            </a:r>
            <a:r>
              <a:rPr lang="de-DE" sz="800" dirty="0">
                <a:solidFill>
                  <a:srgbClr val="000000"/>
                </a:solidFill>
                <a:cs typeface="+mn-cs"/>
              </a:rPr>
              <a:t> </a:t>
            </a:r>
          </a:p>
        </p:txBody>
      </p:sp>
      <p:sp>
        <p:nvSpPr>
          <p:cNvPr id="5" name="Rectangle 11"/>
          <p:cNvSpPr>
            <a:spLocks noChangeArrowheads="1"/>
          </p:cNvSpPr>
          <p:nvPr userDrawn="1"/>
        </p:nvSpPr>
        <p:spPr bwMode="auto">
          <a:xfrm>
            <a:off x="3657600" y="433388"/>
            <a:ext cx="2309813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5542" tIns="42771" rIns="85542" bIns="42771">
            <a:spAutoFit/>
          </a:bodyPr>
          <a:lstStyle/>
          <a:p>
            <a:pPr defTabSz="855663" eaLnBrk="0" hangingPunct="0">
              <a:defRPr/>
            </a:pPr>
            <a:r>
              <a:rPr lang="de-DE" sz="800" b="1" dirty="0">
                <a:solidFill>
                  <a:srgbClr val="000000"/>
                </a:solidFill>
                <a:cs typeface="+mn-cs"/>
              </a:rPr>
              <a:t>Staatssekretariat für Wirtschaft SECO</a:t>
            </a:r>
          </a:p>
          <a:p>
            <a:pPr defTabSz="855663" eaLnBrk="0" hangingPunct="0">
              <a:defRPr/>
            </a:pPr>
            <a:r>
              <a:rPr lang="de-DE" sz="800" dirty="0">
                <a:solidFill>
                  <a:srgbClr val="000000"/>
                </a:solidFill>
                <a:cs typeface="+mn-cs"/>
              </a:rPr>
              <a:t>Personenfreizügigkeit</a:t>
            </a:r>
            <a:r>
              <a:rPr lang="fr-CH" sz="800" dirty="0">
                <a:solidFill>
                  <a:srgbClr val="000000"/>
                </a:solidFill>
                <a:cs typeface="+mn-cs"/>
              </a:rPr>
              <a:t> und </a:t>
            </a:r>
            <a:r>
              <a:rPr lang="de-DE" sz="800" dirty="0">
                <a:solidFill>
                  <a:srgbClr val="000000"/>
                </a:solidFill>
                <a:cs typeface="+mn-cs"/>
              </a:rPr>
              <a:t>Arbeitsbeziehungen</a:t>
            </a:r>
          </a:p>
        </p:txBody>
      </p:sp>
      <p:grpSp>
        <p:nvGrpSpPr>
          <p:cNvPr id="6" name="LogoCol"/>
          <p:cNvGrpSpPr>
            <a:grpSpLocks noChangeAspect="1"/>
          </p:cNvGrpSpPr>
          <p:nvPr userDrawn="1"/>
        </p:nvGrpSpPr>
        <p:grpSpPr bwMode="auto">
          <a:xfrm>
            <a:off x="1219200" y="314325"/>
            <a:ext cx="1979613" cy="492125"/>
            <a:chOff x="1411" y="9286"/>
            <a:chExt cx="9056" cy="2250"/>
          </a:xfrm>
        </p:grpSpPr>
        <p:pic>
          <p:nvPicPr>
            <p:cNvPr id="7" name="Picture 15" descr="Bundeslogo_sw_pos_600"/>
            <p:cNvPicPr>
              <a:picLocks noChangeAspect="1" noChangeArrowheads="1"/>
            </p:cNvPicPr>
            <p:nvPr userDrawn="1"/>
          </p:nvPicPr>
          <p:blipFill>
            <a:blip r:embed="rId2"/>
            <a:srcRect l="17969"/>
            <a:stretch>
              <a:fillRect/>
            </a:stretch>
          </p:blipFill>
          <p:spPr bwMode="auto">
            <a:xfrm>
              <a:off x="3027" y="9286"/>
              <a:ext cx="7440" cy="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16" descr="Bundeslogo_RGB_pos_600 neu"/>
            <p:cNvPicPr>
              <a:picLocks noChangeAspect="1" noChangeArrowheads="1"/>
            </p:cNvPicPr>
            <p:nvPr userDrawn="1"/>
          </p:nvPicPr>
          <p:blipFill>
            <a:blip r:embed="rId3"/>
            <a:srcRect r="82034"/>
            <a:stretch>
              <a:fillRect/>
            </a:stretch>
          </p:blipFill>
          <p:spPr bwMode="auto">
            <a:xfrm>
              <a:off x="1411" y="9286"/>
              <a:ext cx="1620" cy="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ectangle 1"/>
          <p:cNvSpPr/>
          <p:nvPr userDrawn="1"/>
        </p:nvSpPr>
        <p:spPr>
          <a:xfrm>
            <a:off x="6824663" y="314325"/>
            <a:ext cx="2347912" cy="3381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CH" sz="800" dirty="0" err="1">
                <a:cs typeface="+mn-cs"/>
              </a:rPr>
              <a:t>Interessengemeinschaf</a:t>
            </a:r>
            <a:r>
              <a:rPr lang="de-CH" sz="800" dirty="0">
                <a:cs typeface="+mn-cs"/>
              </a:rPr>
              <a:t>t der Paritätischen </a:t>
            </a:r>
            <a:br>
              <a:rPr lang="de-CH" sz="800" dirty="0">
                <a:cs typeface="+mn-cs"/>
              </a:rPr>
            </a:br>
            <a:r>
              <a:rPr lang="de-CH" sz="800" dirty="0">
                <a:cs typeface="+mn-cs"/>
              </a:rPr>
              <a:t>Kommissionen von AVE-</a:t>
            </a:r>
            <a:r>
              <a:rPr lang="de-CH" sz="800" dirty="0" err="1">
                <a:cs typeface="+mn-cs"/>
              </a:rPr>
              <a:t>GAV</a:t>
            </a:r>
            <a:r>
              <a:rPr lang="de-CH" sz="800" dirty="0">
                <a:cs typeface="+mn-cs"/>
              </a:rPr>
              <a:t> </a:t>
            </a:r>
            <a:r>
              <a:rPr lang="de-CH" sz="800" b="1" dirty="0">
                <a:cs typeface="+mn-cs"/>
              </a:rPr>
              <a:t>IG PBK </a:t>
            </a:r>
            <a:endParaRPr lang="fr-CH" sz="800" dirty="0">
              <a:cs typeface="+mn-cs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63675" y="2324100"/>
            <a:ext cx="8047038" cy="2393950"/>
          </a:xfrm>
        </p:spPr>
        <p:txBody>
          <a:bodyPr lIns="91444" tIns="45723" rIns="91444" bIns="45723"/>
          <a:lstStyle>
            <a:lvl1pPr>
              <a:defRPr sz="5200"/>
            </a:lvl1pPr>
          </a:lstStyle>
          <a:p>
            <a:r>
              <a:rPr lang="fr-CH"/>
              <a:t>Titelmasterformat durch Klicken bearbeiten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54150" y="5146675"/>
            <a:ext cx="8056563" cy="1449388"/>
          </a:xfrm>
        </p:spPr>
        <p:txBody>
          <a:bodyPr/>
          <a:lstStyle>
            <a:lvl1pPr marL="0" indent="0">
              <a:buFontTx/>
              <a:buNone/>
              <a:defRPr sz="3200"/>
            </a:lvl1pPr>
          </a:lstStyle>
          <a:p>
            <a:r>
              <a:rPr lang="fr-CH"/>
              <a:t>Formatvorlage des Untertitelmasters durch Klicken bearbeiten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A1AEDB13-A67F-426B-B16D-66066C115673}" type="slidenum">
              <a:rPr lang="fr-CH"/>
              <a:pPr>
                <a:defRPr/>
              </a:pPr>
              <a:t>‹Nr.›</a:t>
            </a:fld>
            <a:r>
              <a:rPr lang="fr-CH"/>
              <a:t> 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53313" y="242888"/>
            <a:ext cx="2057400" cy="58642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279525" y="242888"/>
            <a:ext cx="6021388" cy="58642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434CE159-2990-4059-BFCE-8AE6A8450237}" type="slidenum">
              <a:rPr lang="fr-CH"/>
              <a:pPr>
                <a:defRPr/>
              </a:pPr>
              <a:t>‹Nr.›</a:t>
            </a:fld>
            <a:r>
              <a:rPr lang="fr-CH"/>
              <a:t>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 userDrawn="1"/>
        </p:nvSpPr>
        <p:spPr bwMode="auto">
          <a:xfrm>
            <a:off x="4425950" y="291465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de-CH">
              <a:cs typeface="+mn-cs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1227138" y="6296025"/>
            <a:ext cx="4878387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5542" tIns="42771" rIns="85542" bIns="42771">
            <a:spAutoFit/>
          </a:bodyPr>
          <a:lstStyle/>
          <a:p>
            <a:pPr defTabSz="855663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900" b="1" dirty="0" err="1"/>
              <a:t>Prozessabschnitt</a:t>
            </a:r>
            <a:r>
              <a:rPr lang="en-US" sz="900" b="1" dirty="0"/>
              <a:t> </a:t>
            </a:r>
            <a:r>
              <a:rPr lang="en-US" sz="900" b="1" dirty="0" err="1"/>
              <a:t>Baustellenkontrolle</a:t>
            </a:r>
            <a:endParaRPr lang="en-US" sz="900" b="1" dirty="0"/>
          </a:p>
          <a:p>
            <a:pPr defTabSz="855663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900" dirty="0" err="1"/>
              <a:t>Urs</a:t>
            </a:r>
            <a:r>
              <a:rPr lang="en-US" sz="900" dirty="0"/>
              <a:t> Sager, </a:t>
            </a:r>
            <a:r>
              <a:rPr lang="fr-CH" sz="900" dirty="0" err="1"/>
              <a:t>ZPK</a:t>
            </a:r>
            <a:r>
              <a:rPr lang="fr-CH" sz="900" dirty="0"/>
              <a:t> </a:t>
            </a:r>
            <a:r>
              <a:rPr lang="fr-CH" sz="900" dirty="0" err="1"/>
              <a:t>Schreinergewerbe</a:t>
            </a:r>
            <a:endParaRPr lang="en-US" sz="900" dirty="0"/>
          </a:p>
        </p:txBody>
      </p:sp>
      <p:sp>
        <p:nvSpPr>
          <p:cNvPr id="6" name="Line 15"/>
          <p:cNvSpPr>
            <a:spLocks noChangeShapeType="1"/>
          </p:cNvSpPr>
          <p:nvPr userDrawn="1"/>
        </p:nvSpPr>
        <p:spPr bwMode="auto">
          <a:xfrm>
            <a:off x="1403350" y="6237288"/>
            <a:ext cx="8108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CH">
              <a:cs typeface="+mn-cs"/>
            </a:endParaRPr>
          </a:p>
        </p:txBody>
      </p:sp>
      <p:pic>
        <p:nvPicPr>
          <p:cNvPr id="7" name="LogoCOL" descr="Logo_col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5231" b="40395"/>
          <a:stretch>
            <a:fillRect/>
          </a:stretch>
        </p:blipFill>
        <p:spPr bwMode="auto">
          <a:xfrm>
            <a:off x="392113" y="352425"/>
            <a:ext cx="274637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CBC0B190-E6B6-4835-A299-5966748D9D6A}" type="slidenum">
              <a:rPr lang="fr-CH"/>
              <a:pPr>
                <a:defRPr/>
              </a:pPr>
              <a:t>‹Nr.›</a:t>
            </a:fld>
            <a:r>
              <a:rPr lang="fr-CH"/>
              <a:t>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C1206966-AFCA-487C-A199-CFFC55ED20B2}" type="slidenum">
              <a:rPr lang="fr-CH"/>
              <a:pPr>
                <a:defRPr/>
              </a:pPr>
              <a:t>‹Nr.›</a:t>
            </a:fld>
            <a:r>
              <a:rPr lang="fr-CH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79525" y="1174750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70525" y="1174750"/>
            <a:ext cx="4040188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EE4D1D77-2441-407E-B296-CD30291C4ACE}" type="slidenum">
              <a:rPr lang="fr-CH"/>
              <a:pPr>
                <a:defRPr/>
              </a:pPr>
              <a:t>‹Nr.›</a:t>
            </a:fld>
            <a:r>
              <a:rPr lang="fr-CH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61686461-EF1C-4E41-8FFF-485FC2D525EB}" type="slidenum">
              <a:rPr lang="fr-CH"/>
              <a:pPr>
                <a:defRPr/>
              </a:pPr>
              <a:t>‹Nr.›</a:t>
            </a:fld>
            <a:r>
              <a:rPr lang="fr-CH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08FE201C-D8D4-4DD7-8C1F-3DF8884D9192}" type="slidenum">
              <a:rPr lang="fr-CH"/>
              <a:pPr>
                <a:defRPr/>
              </a:pPr>
              <a:t>‹Nr.›</a:t>
            </a:fld>
            <a:r>
              <a:rPr lang="fr-CH"/>
              <a:t>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3B225A1B-28B0-4145-A8F4-4529678A389D}" type="slidenum">
              <a:rPr lang="fr-CH"/>
              <a:pPr>
                <a:defRPr/>
              </a:pPr>
              <a:t>‹Nr.›</a:t>
            </a:fld>
            <a:r>
              <a:rPr lang="fr-CH"/>
              <a:t>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7DA9396A-C511-4088-B313-297EB7990D80}" type="slidenum">
              <a:rPr lang="fr-CH"/>
              <a:pPr>
                <a:defRPr/>
              </a:pPr>
              <a:t>‹Nr.›</a:t>
            </a:fld>
            <a:r>
              <a:rPr lang="fr-CH"/>
              <a:t>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AFD98EF1-5881-4716-82C7-30DB444C074B}" type="slidenum">
              <a:rPr lang="fr-CH"/>
              <a:pPr>
                <a:defRPr/>
              </a:pPr>
              <a:t>‹Nr.›</a:t>
            </a:fld>
            <a:r>
              <a:rPr lang="fr-CH"/>
              <a:t>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174750"/>
            <a:ext cx="8231188" cy="493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4" tIns="45723" rIns="91444" bIns="457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dirty="0" smtClean="0"/>
              <a:t>Hier </a:t>
            </a:r>
            <a:r>
              <a:rPr lang="fr-CH" dirty="0" err="1" smtClean="0"/>
              <a:t>klicken</a:t>
            </a:r>
            <a:r>
              <a:rPr lang="fr-CH" dirty="0" smtClean="0"/>
              <a:t>, </a:t>
            </a:r>
            <a:r>
              <a:rPr lang="fr-CH" dirty="0" err="1" smtClean="0"/>
              <a:t>um</a:t>
            </a:r>
            <a:r>
              <a:rPr lang="fr-CH" dirty="0" smtClean="0"/>
              <a:t> Master-</a:t>
            </a:r>
            <a:r>
              <a:rPr lang="fr-CH" dirty="0" err="1" smtClean="0"/>
              <a:t>Textformat</a:t>
            </a:r>
            <a:r>
              <a:rPr lang="fr-CH" dirty="0" smtClean="0"/>
              <a:t> </a:t>
            </a:r>
            <a:r>
              <a:rPr lang="fr-CH" dirty="0" err="1" smtClean="0"/>
              <a:t>zu</a:t>
            </a:r>
            <a:r>
              <a:rPr lang="fr-CH" dirty="0" smtClean="0"/>
              <a:t> </a:t>
            </a:r>
            <a:r>
              <a:rPr lang="fr-CH" dirty="0" err="1" smtClean="0"/>
              <a:t>bearbeiten</a:t>
            </a:r>
            <a:r>
              <a:rPr lang="fr-CH" dirty="0" smtClean="0"/>
              <a:t>.</a:t>
            </a:r>
          </a:p>
          <a:p>
            <a:pPr lvl="1"/>
            <a:r>
              <a:rPr lang="fr-CH" dirty="0" err="1" smtClean="0"/>
              <a:t>Zweite</a:t>
            </a:r>
            <a:r>
              <a:rPr lang="fr-CH" dirty="0" smtClean="0"/>
              <a:t> </a:t>
            </a:r>
            <a:r>
              <a:rPr lang="fr-CH" dirty="0" err="1" smtClean="0"/>
              <a:t>Ebene</a:t>
            </a:r>
            <a:endParaRPr lang="fr-CH" dirty="0" smtClean="0"/>
          </a:p>
          <a:p>
            <a:pPr lvl="2"/>
            <a:r>
              <a:rPr lang="fr-CH" dirty="0" err="1" smtClean="0"/>
              <a:t>Dritte</a:t>
            </a:r>
            <a:r>
              <a:rPr lang="fr-CH" dirty="0" smtClean="0"/>
              <a:t> </a:t>
            </a:r>
            <a:r>
              <a:rPr lang="fr-CH" dirty="0" err="1" smtClean="0"/>
              <a:t>Ebene</a:t>
            </a:r>
            <a:endParaRPr lang="fr-CH" dirty="0" smtClean="0"/>
          </a:p>
          <a:p>
            <a:pPr lvl="3"/>
            <a:r>
              <a:rPr lang="fr-CH" dirty="0" err="1" smtClean="0"/>
              <a:t>Vierte</a:t>
            </a:r>
            <a:r>
              <a:rPr lang="fr-CH" dirty="0" smtClean="0"/>
              <a:t> </a:t>
            </a:r>
            <a:r>
              <a:rPr lang="fr-CH" dirty="0" err="1" smtClean="0"/>
              <a:t>Ebene</a:t>
            </a:r>
            <a:endParaRPr lang="fr-CH" dirty="0" smtClean="0"/>
          </a:p>
          <a:p>
            <a:pPr lvl="4"/>
            <a:r>
              <a:rPr lang="fr-CH" dirty="0" err="1" smtClean="0"/>
              <a:t>Fünfte</a:t>
            </a:r>
            <a:r>
              <a:rPr lang="fr-CH" dirty="0" smtClean="0"/>
              <a:t> </a:t>
            </a:r>
            <a:r>
              <a:rPr lang="fr-CH" dirty="0" err="1" smtClean="0"/>
              <a:t>Ebene</a:t>
            </a:r>
            <a:endParaRPr lang="fr-CH" dirty="0" smtClean="0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4425950" y="291465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de-CH">
              <a:cs typeface="+mn-cs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1227138" y="6296025"/>
            <a:ext cx="4878387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5542" tIns="42771" rIns="85542" bIns="42771">
            <a:spAutoFit/>
          </a:bodyPr>
          <a:lstStyle/>
          <a:p>
            <a:pPr defTabSz="855663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900" b="1" dirty="0" err="1" smtClean="0">
                <a:cs typeface="+mn-cs"/>
              </a:rPr>
              <a:t>Prozessabschnitt</a:t>
            </a:r>
            <a:r>
              <a:rPr lang="en-US" sz="900" b="1" dirty="0" smtClean="0">
                <a:cs typeface="+mn-cs"/>
              </a:rPr>
              <a:t> </a:t>
            </a:r>
            <a:r>
              <a:rPr lang="en-US" sz="900" b="1" dirty="0" err="1" smtClean="0">
                <a:cs typeface="+mn-cs"/>
              </a:rPr>
              <a:t>Arbeitsmarktkontrollen</a:t>
            </a:r>
            <a:r>
              <a:rPr lang="en-US" sz="900" b="1" dirty="0" smtClean="0">
                <a:cs typeface="+mn-cs"/>
              </a:rPr>
              <a:t>: Praxis</a:t>
            </a:r>
            <a:endParaRPr lang="en-US" sz="900" b="1" dirty="0">
              <a:cs typeface="+mn-cs"/>
            </a:endParaRPr>
          </a:p>
          <a:p>
            <a:pPr defTabSz="855663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900" dirty="0" smtClean="0">
                <a:cs typeface="+mn-cs"/>
              </a:rPr>
              <a:t>Stefan </a:t>
            </a:r>
            <a:r>
              <a:rPr lang="en-US" sz="900" dirty="0" err="1" smtClean="0">
                <a:cs typeface="+mn-cs"/>
              </a:rPr>
              <a:t>Hirt</a:t>
            </a:r>
            <a:r>
              <a:rPr lang="en-US" sz="900" dirty="0" smtClean="0">
                <a:cs typeface="+mn-cs"/>
              </a:rPr>
              <a:t>, AMKBE</a:t>
            </a:r>
            <a:endParaRPr lang="en-US" sz="900" dirty="0">
              <a:cs typeface="+mn-cs"/>
            </a:endParaRP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85025" y="6454775"/>
            <a:ext cx="2417763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542" tIns="42771" rIns="85542" bIns="42771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cs typeface="+mn-cs"/>
              </a:defRPr>
            </a:lvl1pPr>
          </a:lstStyle>
          <a:p>
            <a:pPr>
              <a:defRPr/>
            </a:pPr>
            <a:r>
              <a:rPr lang="fr-CH"/>
              <a:t> </a:t>
            </a:r>
          </a:p>
        </p:txBody>
      </p:sp>
      <p:sp>
        <p:nvSpPr>
          <p:cNvPr id="1039" name="Line 15"/>
          <p:cNvSpPr>
            <a:spLocks noChangeShapeType="1"/>
          </p:cNvSpPr>
          <p:nvPr userDrawn="1"/>
        </p:nvSpPr>
        <p:spPr bwMode="auto">
          <a:xfrm>
            <a:off x="1403350" y="6237288"/>
            <a:ext cx="8108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CH">
              <a:cs typeface="+mn-cs"/>
            </a:endParaRPr>
          </a:p>
        </p:txBody>
      </p:sp>
      <p:pic>
        <p:nvPicPr>
          <p:cNvPr id="1031" name="LogoCOL" descr="Logo_col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5231" b="40395"/>
          <a:stretch>
            <a:fillRect/>
          </a:stretch>
        </p:blipFill>
        <p:spPr bwMode="auto">
          <a:xfrm>
            <a:off x="392113" y="352425"/>
            <a:ext cx="274637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1289050" y="242888"/>
            <a:ext cx="822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542" tIns="42771" rIns="85542" bIns="427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smtClean="0"/>
              <a:t>Titelmasterformat durch Klicken bearbeiten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182563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rgbClr val="5F5F5F"/>
          </a:solidFill>
          <a:latin typeface="+mn-lt"/>
        </a:defRPr>
      </a:lvl2pPr>
      <a:lvl3pPr marL="895350" indent="-173038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rgbClr val="5F5F5F"/>
          </a:solidFill>
          <a:latin typeface="+mn-lt"/>
        </a:defRPr>
      </a:lvl3pPr>
      <a:lvl4pPr marL="1257300" indent="-182563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rgbClr val="5F5F5F"/>
          </a:solidFill>
          <a:latin typeface="+mn-lt"/>
        </a:defRPr>
      </a:lvl4pPr>
      <a:lvl5pPr marL="1619250" indent="-180975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rgbClr val="5F5F5F"/>
          </a:solidFill>
          <a:latin typeface="+mn-lt"/>
        </a:defRPr>
      </a:lvl5pPr>
      <a:lvl6pPr marL="2076450" indent="-180975" algn="l" rtl="0" fontAlgn="base">
        <a:spcBef>
          <a:spcPct val="20000"/>
        </a:spcBef>
        <a:spcAft>
          <a:spcPct val="0"/>
        </a:spcAft>
        <a:buChar char="•"/>
        <a:defRPr sz="2100">
          <a:solidFill>
            <a:srgbClr val="5F5F5F"/>
          </a:solidFill>
          <a:latin typeface="+mn-lt"/>
        </a:defRPr>
      </a:lvl6pPr>
      <a:lvl7pPr marL="2533650" indent="-180975" algn="l" rtl="0" fontAlgn="base">
        <a:spcBef>
          <a:spcPct val="20000"/>
        </a:spcBef>
        <a:spcAft>
          <a:spcPct val="0"/>
        </a:spcAft>
        <a:buChar char="•"/>
        <a:defRPr sz="2100">
          <a:solidFill>
            <a:srgbClr val="5F5F5F"/>
          </a:solidFill>
          <a:latin typeface="+mn-lt"/>
        </a:defRPr>
      </a:lvl7pPr>
      <a:lvl8pPr marL="2990850" indent="-180975" algn="l" rtl="0" fontAlgn="base">
        <a:spcBef>
          <a:spcPct val="20000"/>
        </a:spcBef>
        <a:spcAft>
          <a:spcPct val="0"/>
        </a:spcAft>
        <a:buChar char="•"/>
        <a:defRPr sz="2100">
          <a:solidFill>
            <a:srgbClr val="5F5F5F"/>
          </a:solidFill>
          <a:latin typeface="+mn-lt"/>
        </a:defRPr>
      </a:lvl8pPr>
      <a:lvl9pPr marL="3448050" indent="-180975" algn="l" rtl="0" fontAlgn="base">
        <a:spcBef>
          <a:spcPct val="20000"/>
        </a:spcBef>
        <a:spcAft>
          <a:spcPct val="0"/>
        </a:spcAft>
        <a:buChar char="•"/>
        <a:defRPr sz="2100">
          <a:solidFill>
            <a:srgbClr val="5F5F5F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225A1B-28B0-4145-A8F4-4529678A389D}" type="slidenum">
              <a:rPr lang="fr-CH" smtClean="0"/>
              <a:pPr>
                <a:defRPr/>
              </a:pPr>
              <a:t>1</a:t>
            </a:fld>
            <a:r>
              <a:rPr lang="fr-CH" smtClean="0"/>
              <a:t> </a:t>
            </a:r>
            <a:endParaRPr lang="fr-CH"/>
          </a:p>
        </p:txBody>
      </p:sp>
      <p:sp>
        <p:nvSpPr>
          <p:cNvPr id="4" name="Textfeld 3"/>
          <p:cNvSpPr txBox="1"/>
          <p:nvPr/>
        </p:nvSpPr>
        <p:spPr>
          <a:xfrm>
            <a:off x="1424608" y="260648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AutoNum type="romanUcPeriod"/>
            </a:pPr>
            <a:r>
              <a:rPr lang="de-CH" sz="3200" b="1" smtClean="0"/>
              <a:t>Arbeitsmarktkontrolle Praxis </a:t>
            </a:r>
            <a:endParaRPr lang="de-CH" sz="32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1208584" y="1268760"/>
            <a:ext cx="7776864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de-CH" altLang="de-DE" sz="2000" b="1" kern="0" dirty="0">
                <a:ea typeface="ＭＳ Ｐゴシック" pitchFamily="34" charset="-128"/>
              </a:rPr>
              <a:t>Fragestellungen</a:t>
            </a:r>
            <a:endParaRPr lang="de-DE" altLang="de-DE" sz="2000" b="1" kern="0" dirty="0">
              <a:ea typeface="ＭＳ Ｐゴシック" pitchFamily="34" charset="-128"/>
            </a:endParaRPr>
          </a:p>
          <a:p>
            <a:pPr marL="285750" indent="-285750">
              <a:buFont typeface="Arial"/>
              <a:buChar char="•"/>
            </a:pPr>
            <a:r>
              <a:rPr lang="de-CH" sz="2000" dirty="0" smtClean="0"/>
              <a:t>Was sind Ihre Erfahrungen: was bewährt sich im </a:t>
            </a:r>
            <a:r>
              <a:rPr lang="de-CH" sz="2000" dirty="0"/>
              <a:t>Umgang mit Aggressionen</a:t>
            </a:r>
            <a:r>
              <a:rPr lang="de-CH" sz="2000" dirty="0" smtClean="0"/>
              <a:t>?</a:t>
            </a:r>
          </a:p>
          <a:p>
            <a:pPr marL="285750" indent="-285750">
              <a:buFont typeface="Arial"/>
              <a:buChar char="•"/>
            </a:pPr>
            <a:r>
              <a:rPr lang="de-CH" sz="2000" dirty="0" smtClean="0"/>
              <a:t>Was finden Sie wichtig: wie sollte man reagieren, wenn man «Wohnen </a:t>
            </a:r>
            <a:r>
              <a:rPr lang="de-CH" sz="2000" dirty="0"/>
              <a:t>auf der Baustelle</a:t>
            </a:r>
            <a:r>
              <a:rPr lang="de-CH" sz="2000" dirty="0" smtClean="0"/>
              <a:t>» antrifft?</a:t>
            </a:r>
            <a:endParaRPr lang="de-CH" sz="2000" dirty="0"/>
          </a:p>
          <a:p>
            <a:pPr marL="285750" indent="-285750">
              <a:buFont typeface="Arial"/>
              <a:buChar char="•"/>
            </a:pPr>
            <a:r>
              <a:rPr lang="de-CH" sz="2000" dirty="0" smtClean="0"/>
              <a:t>Was sollte man tun, wenn man mit </a:t>
            </a:r>
            <a:r>
              <a:rPr lang="de-CH" sz="2000" dirty="0"/>
              <a:t>mangelnder Sicherheit auf </a:t>
            </a:r>
            <a:r>
              <a:rPr lang="de-CH" sz="2000" dirty="0" smtClean="0"/>
              <a:t>Arbeitsplätzen </a:t>
            </a:r>
            <a:r>
              <a:rPr lang="de-CH" sz="2000" smtClean="0"/>
              <a:t>konfrontiert ist?</a:t>
            </a:r>
            <a:endParaRPr lang="de-CH" altLang="de-DE" sz="2000" kern="0" dirty="0" smtClean="0">
              <a:ea typeface="ＭＳ Ｐゴシック" pitchFamily="34" charset="-128"/>
              <a:sym typeface="Wingdings" pitchFamily="2" charset="2"/>
            </a:endParaRPr>
          </a:p>
          <a:p>
            <a:pPr>
              <a:buFontTx/>
              <a:buNone/>
              <a:defRPr/>
            </a:pPr>
            <a:endParaRPr lang="de-CH" altLang="de-DE" sz="2000" b="1" kern="0" dirty="0">
              <a:ea typeface="ＭＳ Ｐゴシック" pitchFamily="34" charset="-128"/>
              <a:sym typeface="Wingdings" pitchFamily="2" charset="2"/>
            </a:endParaRPr>
          </a:p>
          <a:p>
            <a:pPr>
              <a:buFontTx/>
              <a:buNone/>
              <a:defRPr/>
            </a:pPr>
            <a:r>
              <a:rPr lang="de-CH" altLang="de-DE" sz="2000" b="1" kern="0" dirty="0" smtClean="0">
                <a:ea typeface="ＭＳ Ｐゴシック" pitchFamily="34" charset="-128"/>
                <a:sym typeface="Wingdings" pitchFamily="2" charset="2"/>
              </a:rPr>
              <a:t>Vorgehen</a:t>
            </a:r>
          </a:p>
          <a:p>
            <a:pPr>
              <a:buFontTx/>
              <a:buNone/>
              <a:defRPr/>
            </a:pPr>
            <a:r>
              <a:rPr lang="de-CH" altLang="de-DE" sz="2000" kern="0" dirty="0" smtClean="0">
                <a:ea typeface="ＭＳ Ｐゴシック" pitchFamily="34" charset="-128"/>
                <a:sym typeface="Wingdings" pitchFamily="2" charset="2"/>
              </a:rPr>
              <a:t>Schreiber/-in bestimmen für </a:t>
            </a:r>
            <a:r>
              <a:rPr lang="de-CH" altLang="de-DE" sz="2000" kern="0" dirty="0" err="1" smtClean="0">
                <a:ea typeface="ＭＳ Ｐゴシック" pitchFamily="34" charset="-128"/>
                <a:sym typeface="Wingdings" pitchFamily="2" charset="2"/>
              </a:rPr>
              <a:t>Flipchartnotizen</a:t>
            </a:r>
            <a:endParaRPr lang="de-CH" altLang="de-DE" sz="2000" kern="0" dirty="0" smtClean="0">
              <a:ea typeface="ＭＳ Ｐゴシック" pitchFamily="34" charset="-128"/>
              <a:sym typeface="Wingdings" pitchFamily="2" charset="2"/>
            </a:endParaRPr>
          </a:p>
          <a:p>
            <a:pPr>
              <a:lnSpc>
                <a:spcPct val="85000"/>
              </a:lnSpc>
              <a:spcAft>
                <a:spcPct val="50000"/>
              </a:spcAft>
              <a:buFont typeface="Wingdings" pitchFamily="2" charset="2"/>
              <a:buChar char="Ø"/>
              <a:defRPr/>
            </a:pPr>
            <a:r>
              <a:rPr lang="de-CH" altLang="de-DE" sz="2000" kern="0" dirty="0" smtClean="0">
                <a:ea typeface="ＭＳ Ｐゴシック" pitchFamily="34" charset="-128"/>
                <a:sym typeface="Wingdings" pitchFamily="2" charset="2"/>
              </a:rPr>
              <a:t> Gedanken sammeln – und (alle) notieren</a:t>
            </a:r>
          </a:p>
          <a:p>
            <a:pPr>
              <a:lnSpc>
                <a:spcPct val="85000"/>
              </a:lnSpc>
              <a:spcAft>
                <a:spcPct val="50000"/>
              </a:spcAft>
              <a:defRPr/>
            </a:pPr>
            <a:r>
              <a:rPr lang="de-CH" altLang="de-DE" sz="2000" b="1" kern="0" dirty="0" smtClean="0">
                <a:ea typeface="ＭＳ Ｐゴシック" pitchFamily="34" charset="-128"/>
              </a:rPr>
              <a:t>Ergebnis</a:t>
            </a:r>
            <a:endParaRPr lang="de-CH" altLang="de-DE" sz="2000" b="1" kern="0" dirty="0">
              <a:ea typeface="ＭＳ Ｐゴシック" pitchFamily="34" charset="-128"/>
            </a:endParaRPr>
          </a:p>
          <a:p>
            <a:pPr>
              <a:lnSpc>
                <a:spcPct val="85000"/>
              </a:lnSpc>
              <a:spcAft>
                <a:spcPct val="50000"/>
              </a:spcAft>
              <a:buFont typeface="Wingdings" pitchFamily="2" charset="2"/>
              <a:buChar char="Ø"/>
              <a:defRPr/>
            </a:pPr>
            <a:r>
              <a:rPr lang="de-CH" altLang="de-DE" sz="2000" kern="0" dirty="0">
                <a:ea typeface="ＭＳ Ｐゴシック" pitchFamily="34" charset="-128"/>
              </a:rPr>
              <a:t> </a:t>
            </a:r>
            <a:r>
              <a:rPr lang="de-CH" altLang="de-DE" sz="2000" kern="0" dirty="0" smtClean="0">
                <a:ea typeface="ＭＳ Ｐゴシック" pitchFamily="34" charset="-128"/>
              </a:rPr>
              <a:t> Pro Thema 1 Aussage </a:t>
            </a:r>
            <a:r>
              <a:rPr lang="de-CH" altLang="de-DE" sz="2000" kern="0" dirty="0">
                <a:ea typeface="ＭＳ Ｐゴシック" pitchFamily="34" charset="-128"/>
              </a:rPr>
              <a:t>auswählen und im Plenum einbringen</a:t>
            </a:r>
          </a:p>
          <a:p>
            <a:endParaRPr lang="de-CH" sz="2000" dirty="0" smtClean="0"/>
          </a:p>
        </p:txBody>
      </p:sp>
    </p:spTree>
    <p:extLst>
      <p:ext uri="{BB962C8B-B14F-4D97-AF65-F5344CB8AC3E}">
        <p14:creationId xmlns:p14="http://schemas.microsoft.com/office/powerpoint/2010/main" val="68915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CC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556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CC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556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f:fields xmlns:f="http://schemas.fabasoft.com/folio/2007/fields"/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</Words>
  <Application>Microsoft Office PowerPoint</Application>
  <PresentationFormat>A4-Papier (210x297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Times New Roman</vt:lpstr>
      <vt:lpstr>Wingdings</vt:lpstr>
      <vt:lpstr>Standarddesign</vt:lpstr>
      <vt:lpstr>PowerPoint-Präsentation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0</dc:title>
  <dc:subject/>
  <dc:creator>Boillat Christelle SECO</dc:creator>
  <cp:keywords/>
  <dc:description>Vorlage Powerpoint-Präsentation SECO_x000d_
Autor: Jörg Grabinski</dc:description>
  <cp:lastModifiedBy>Stefan Hirt</cp:lastModifiedBy>
  <cp:revision>940</cp:revision>
  <cp:lastPrinted>2014-04-18T13:47:59Z</cp:lastPrinted>
  <dcterms:created xsi:type="dcterms:W3CDTF">2006-09-20T07:52:31Z</dcterms:created>
  <dcterms:modified xsi:type="dcterms:W3CDTF">2014-11-24T12:19:32Z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SC#COOSYSTEM@1.1:Container">
    <vt:lpwstr>COO.2101.104.5.3994530</vt:lpwstr>
  </property>
  <property fmtid="{D5CDD505-2E9C-101B-9397-08002B2CF9AE}" pid="3" name="FSC#COOELAK@1.1001:Subject">
    <vt:lpwstr>DEUTSCH: Allgemeine Korrespondenz mit den Kantonen, den Sozialpartnern, Berichte, Weisungen; FRANCAIS: Allgemeine Korrespondenz mit den Kantonen, den Sozialpartnern, Berichte, Weisungen</vt:lpwstr>
  </property>
  <property fmtid="{D5CDD505-2E9C-101B-9397-08002B2CF9AE}" pid="4" name="FSC#COOELAK@1.1001:FileReference">
    <vt:lpwstr>Professionalisierung PK (515.1/2011/01104)</vt:lpwstr>
  </property>
  <property fmtid="{D5CDD505-2E9C-101B-9397-08002B2CF9AE}" pid="5" name="FSC#COOELAK@1.1001:FileRefYear">
    <vt:lpwstr>2011</vt:lpwstr>
  </property>
  <property fmtid="{D5CDD505-2E9C-101B-9397-08002B2CF9AE}" pid="6" name="FSC#COOELAK@1.1001:FileRefOrdinal">
    <vt:lpwstr>1104</vt:lpwstr>
  </property>
  <property fmtid="{D5CDD505-2E9C-101B-9397-08002B2CF9AE}" pid="7" name="FSC#COOELAK@1.1001:FileRefOU">
    <vt:lpwstr>PAAM /seco</vt:lpwstr>
  </property>
  <property fmtid="{D5CDD505-2E9C-101B-9397-08002B2CF9AE}" pid="8" name="FSC#COOELAK@1.1001:Organization">
    <vt:lpwstr/>
  </property>
  <property fmtid="{D5CDD505-2E9C-101B-9397-08002B2CF9AE}" pid="9" name="FSC#COOELAK@1.1001:Owner">
    <vt:lpwstr>Herr seco Zinniker</vt:lpwstr>
  </property>
  <property fmtid="{D5CDD505-2E9C-101B-9397-08002B2CF9AE}" pid="10" name="FSC#COOELAK@1.1001:OwnerExtension">
    <vt:lpwstr>+41 31 325 55 37</vt:lpwstr>
  </property>
  <property fmtid="{D5CDD505-2E9C-101B-9397-08002B2CF9AE}" pid="11" name="FSC#COOELAK@1.1001:OwnerFaxExtension">
    <vt:lpwstr>+41 31 322 78 31</vt:lpwstr>
  </property>
  <property fmtid="{D5CDD505-2E9C-101B-9397-08002B2CF9AE}" pid="12" name="FSC#COOELAK@1.1001:DispatchedBy">
    <vt:lpwstr/>
  </property>
  <property fmtid="{D5CDD505-2E9C-101B-9397-08002B2CF9AE}" pid="13" name="FSC#COOELAK@1.1001:DispatchedAt">
    <vt:lpwstr/>
  </property>
  <property fmtid="{D5CDD505-2E9C-101B-9397-08002B2CF9AE}" pid="14" name="FSC#COOELAK@1.1001:ApprovedBy">
    <vt:lpwstr/>
  </property>
  <property fmtid="{D5CDD505-2E9C-101B-9397-08002B2CF9AE}" pid="15" name="FSC#COOELAK@1.1001:ApprovedAt">
    <vt:lpwstr/>
  </property>
  <property fmtid="{D5CDD505-2E9C-101B-9397-08002B2CF9AE}" pid="16" name="FSC#COOELAK@1.1001:Department">
    <vt:lpwstr>Arbeitsmarktaufsicht (PAAM /seco)</vt:lpwstr>
  </property>
  <property fmtid="{D5CDD505-2E9C-101B-9397-08002B2CF9AE}" pid="17" name="FSC#COOELAK@1.1001:CreatedAt">
    <vt:lpwstr>04.11.2013 15:37:24</vt:lpwstr>
  </property>
  <property fmtid="{D5CDD505-2E9C-101B-9397-08002B2CF9AE}" pid="18" name="FSC#COOELAK@1.1001:OU">
    <vt:lpwstr>Arbeitsmarktaufsicht (PAAM /seco)</vt:lpwstr>
  </property>
  <property fmtid="{D5CDD505-2E9C-101B-9397-08002B2CF9AE}" pid="19" name="FSC#COOELAK@1.1001:Priority">
    <vt:lpwstr/>
  </property>
  <property fmtid="{D5CDD505-2E9C-101B-9397-08002B2CF9AE}" pid="20" name="FSC#COOELAK@1.1001:ObjBarCode">
    <vt:lpwstr>*COO.2101.104.5.3994530*</vt:lpwstr>
  </property>
  <property fmtid="{D5CDD505-2E9C-101B-9397-08002B2CF9AE}" pid="21" name="FSC#COOELAK@1.1001:RefBarCode">
    <vt:lpwstr>*Teilprozess Baustellenkontrolle 131001*</vt:lpwstr>
  </property>
  <property fmtid="{D5CDD505-2E9C-101B-9397-08002B2CF9AE}" pid="22" name="FSC#COOELAK@1.1001:FileRefBarCode">
    <vt:lpwstr>*Professionalisierung PK (515.1/2011/01104)*</vt:lpwstr>
  </property>
  <property fmtid="{D5CDD505-2E9C-101B-9397-08002B2CF9AE}" pid="23" name="FSC#COOELAK@1.1001:ExternalRef">
    <vt:lpwstr/>
  </property>
  <property fmtid="{D5CDD505-2E9C-101B-9397-08002B2CF9AE}" pid="24" name="FSC#COOELAK@1.1001:IncomingNumber">
    <vt:lpwstr/>
  </property>
  <property fmtid="{D5CDD505-2E9C-101B-9397-08002B2CF9AE}" pid="25" name="FSC#COOELAK@1.1001:IncomingSubject">
    <vt:lpwstr/>
  </property>
  <property fmtid="{D5CDD505-2E9C-101B-9397-08002B2CF9AE}" pid="26" name="FSC#COOELAK@1.1001:ProcessResponsible">
    <vt:lpwstr/>
  </property>
  <property fmtid="{D5CDD505-2E9C-101B-9397-08002B2CF9AE}" pid="27" name="FSC#COOELAK@1.1001:ProcessResponsiblePhone">
    <vt:lpwstr/>
  </property>
  <property fmtid="{D5CDD505-2E9C-101B-9397-08002B2CF9AE}" pid="28" name="FSC#COOELAK@1.1001:ProcessResponsibleMail">
    <vt:lpwstr/>
  </property>
  <property fmtid="{D5CDD505-2E9C-101B-9397-08002B2CF9AE}" pid="29" name="FSC#COOELAK@1.1001:ProcessResponsibleFax">
    <vt:lpwstr/>
  </property>
  <property fmtid="{D5CDD505-2E9C-101B-9397-08002B2CF9AE}" pid="30" name="FSC#COOELAK@1.1001:ApproverFirstName">
    <vt:lpwstr/>
  </property>
  <property fmtid="{D5CDD505-2E9C-101B-9397-08002B2CF9AE}" pid="31" name="FSC#COOELAK@1.1001:ApproverSurName">
    <vt:lpwstr/>
  </property>
  <property fmtid="{D5CDD505-2E9C-101B-9397-08002B2CF9AE}" pid="32" name="FSC#COOELAK@1.1001:ApproverTitle">
    <vt:lpwstr/>
  </property>
  <property fmtid="{D5CDD505-2E9C-101B-9397-08002B2CF9AE}" pid="33" name="FSC#COOELAK@1.1001:ExternalDate">
    <vt:lpwstr/>
  </property>
  <property fmtid="{D5CDD505-2E9C-101B-9397-08002B2CF9AE}" pid="34" name="FSC#COOELAK@1.1001:SettlementApprovedAt">
    <vt:lpwstr/>
  </property>
  <property fmtid="{D5CDD505-2E9C-101B-9397-08002B2CF9AE}" pid="35" name="FSC#COOELAK@1.1001:BaseNumber">
    <vt:lpwstr>515.1</vt:lpwstr>
  </property>
  <property fmtid="{D5CDD505-2E9C-101B-9397-08002B2CF9AE}" pid="36" name="FSC#ELAKGOV@1.1001:PersonalSubjGender">
    <vt:lpwstr/>
  </property>
  <property fmtid="{D5CDD505-2E9C-101B-9397-08002B2CF9AE}" pid="37" name="FSC#ELAKGOV@1.1001:PersonalSubjFirstName">
    <vt:lpwstr/>
  </property>
  <property fmtid="{D5CDD505-2E9C-101B-9397-08002B2CF9AE}" pid="38" name="FSC#ELAKGOV@1.1001:PersonalSubjSurName">
    <vt:lpwstr/>
  </property>
  <property fmtid="{D5CDD505-2E9C-101B-9397-08002B2CF9AE}" pid="39" name="FSC#ELAKGOV@1.1001:PersonalSubjSalutation">
    <vt:lpwstr/>
  </property>
  <property fmtid="{D5CDD505-2E9C-101B-9397-08002B2CF9AE}" pid="40" name="FSC#ELAKGOV@1.1001:PersonalSubjAddress">
    <vt:lpwstr/>
  </property>
  <property fmtid="{D5CDD505-2E9C-101B-9397-08002B2CF9AE}" pid="41" name="FSC#EVDCFG@15.1400:PositionNumber">
    <vt:lpwstr>515.1</vt:lpwstr>
  </property>
  <property fmtid="{D5CDD505-2E9C-101B-9397-08002B2CF9AE}" pid="42" name="FSC#EVDCFG@15.1400:Dossierref">
    <vt:lpwstr>515.1/2011/01104</vt:lpwstr>
  </property>
  <property fmtid="{D5CDD505-2E9C-101B-9397-08002B2CF9AE}" pid="43" name="FSC#EVDCFG@15.1400:FileRespEmail">
    <vt:lpwstr>christelle.boillat@seco.admin.ch</vt:lpwstr>
  </property>
  <property fmtid="{D5CDD505-2E9C-101B-9397-08002B2CF9AE}" pid="44" name="FSC#EVDCFG@15.1400:FileRespFax">
    <vt:lpwstr>+41 (0)31 325 73 76</vt:lpwstr>
  </property>
  <property fmtid="{D5CDD505-2E9C-101B-9397-08002B2CF9AE}" pid="45" name="FSC#EVDCFG@15.1400:FileRespHome">
    <vt:lpwstr>Bern</vt:lpwstr>
  </property>
  <property fmtid="{D5CDD505-2E9C-101B-9397-08002B2CF9AE}" pid="46" name="FSC#EVDCFG@15.1400:FileResponsible">
    <vt:lpwstr>Christelle Boillat</vt:lpwstr>
  </property>
  <property fmtid="{D5CDD505-2E9C-101B-9397-08002B2CF9AE}" pid="47" name="FSC#EVDCFG@15.1400:FileRespOrg">
    <vt:lpwstr>Arbeitsmarktaufsicht</vt:lpwstr>
  </property>
  <property fmtid="{D5CDD505-2E9C-101B-9397-08002B2CF9AE}" pid="48" name="FSC#EVDCFG@15.1400:FileRespOrgHome">
    <vt:lpwstr/>
  </property>
  <property fmtid="{D5CDD505-2E9C-101B-9397-08002B2CF9AE}" pid="49" name="FSC#EVDCFG@15.1400:FileRespOrgStreet">
    <vt:lpwstr/>
  </property>
  <property fmtid="{D5CDD505-2E9C-101B-9397-08002B2CF9AE}" pid="50" name="FSC#EVDCFG@15.1400:FileRespOrgZipCode">
    <vt:lpwstr/>
  </property>
  <property fmtid="{D5CDD505-2E9C-101B-9397-08002B2CF9AE}" pid="51" name="FSC#EVDCFG@15.1400:FileRespshortsign">
    <vt:lpwstr>bll</vt:lpwstr>
  </property>
  <property fmtid="{D5CDD505-2E9C-101B-9397-08002B2CF9AE}" pid="52" name="FSC#EVDCFG@15.1400:FileRespStreet">
    <vt:lpwstr>Effingerstrasse 31</vt:lpwstr>
  </property>
  <property fmtid="{D5CDD505-2E9C-101B-9397-08002B2CF9AE}" pid="53" name="FSC#EVDCFG@15.1400:FileRespTel">
    <vt:lpwstr>+41 (0)31 324 97 07</vt:lpwstr>
  </property>
  <property fmtid="{D5CDD505-2E9C-101B-9397-08002B2CF9AE}" pid="54" name="FSC#EVDCFG@15.1400:FileRespZipCode">
    <vt:lpwstr>3003</vt:lpwstr>
  </property>
  <property fmtid="{D5CDD505-2E9C-101B-9397-08002B2CF9AE}" pid="55" name="FSC#EVDCFG@15.1400:OutAttachElectr">
    <vt:lpwstr/>
  </property>
  <property fmtid="{D5CDD505-2E9C-101B-9397-08002B2CF9AE}" pid="56" name="FSC#EVDCFG@15.1400:OutAttachPhysic">
    <vt:lpwstr/>
  </property>
  <property fmtid="{D5CDD505-2E9C-101B-9397-08002B2CF9AE}" pid="57" name="FSC#EVDCFG@15.1400:SignAcceptedDraft1">
    <vt:lpwstr/>
  </property>
  <property fmtid="{D5CDD505-2E9C-101B-9397-08002B2CF9AE}" pid="58" name="FSC#EVDCFG@15.1400:SignAcceptedDraft1FR">
    <vt:lpwstr/>
  </property>
  <property fmtid="{D5CDD505-2E9C-101B-9397-08002B2CF9AE}" pid="59" name="FSC#EVDCFG@15.1400:SignAcceptedDraft2">
    <vt:lpwstr/>
  </property>
  <property fmtid="{D5CDD505-2E9C-101B-9397-08002B2CF9AE}" pid="60" name="FSC#EVDCFG@15.1400:SignAcceptedDraft2FR">
    <vt:lpwstr/>
  </property>
  <property fmtid="{D5CDD505-2E9C-101B-9397-08002B2CF9AE}" pid="61" name="FSC#EVDCFG@15.1400:SignApproved1">
    <vt:lpwstr/>
  </property>
  <property fmtid="{D5CDD505-2E9C-101B-9397-08002B2CF9AE}" pid="62" name="FSC#EVDCFG@15.1400:SignApproved1FR">
    <vt:lpwstr/>
  </property>
  <property fmtid="{D5CDD505-2E9C-101B-9397-08002B2CF9AE}" pid="63" name="FSC#EVDCFG@15.1400:SignApproved2">
    <vt:lpwstr/>
  </property>
  <property fmtid="{D5CDD505-2E9C-101B-9397-08002B2CF9AE}" pid="64" name="FSC#EVDCFG@15.1400:SignApproved2FR">
    <vt:lpwstr/>
  </property>
  <property fmtid="{D5CDD505-2E9C-101B-9397-08002B2CF9AE}" pid="65" name="FSC#EVDCFG@15.1400:SubDossierBarCode">
    <vt:lpwstr>*COO.2101.104.6.2570129*</vt:lpwstr>
  </property>
  <property fmtid="{D5CDD505-2E9C-101B-9397-08002B2CF9AE}" pid="66" name="FSC#EVDCFG@15.1400:Subject">
    <vt:lpwstr/>
  </property>
  <property fmtid="{D5CDD505-2E9C-101B-9397-08002B2CF9AE}" pid="67" name="FSC#EVDCFG@15.1400:Title">
    <vt:lpwstr>Présentation U. Sager (contrôle)</vt:lpwstr>
  </property>
  <property fmtid="{D5CDD505-2E9C-101B-9397-08002B2CF9AE}" pid="68" name="FSC#EVDCFG@15.1400:UserFunction">
    <vt:lpwstr/>
  </property>
  <property fmtid="{D5CDD505-2E9C-101B-9397-08002B2CF9AE}" pid="69" name="FSC#EVDCFG@15.1400:SalutationEnglish">
    <vt:lpwstr>Free Movement of Persons and Labour Relations_x000d_
Supervision of the labour market</vt:lpwstr>
  </property>
  <property fmtid="{D5CDD505-2E9C-101B-9397-08002B2CF9AE}" pid="70" name="FSC#EVDCFG@15.1400:SalutationFrench">
    <vt:lpwstr>Libre circulation des personnes et Relations du travail_x000d_
Surveillance du marché du travail</vt:lpwstr>
  </property>
  <property fmtid="{D5CDD505-2E9C-101B-9397-08002B2CF9AE}" pid="71" name="FSC#EVDCFG@15.1400:SalutationGerman">
    <vt:lpwstr>Personenfreizügigkeit und Arbeitsbeziehungen_x000d_
Arbeitsmarktaufsicht</vt:lpwstr>
  </property>
  <property fmtid="{D5CDD505-2E9C-101B-9397-08002B2CF9AE}" pid="72" name="FSC#EVDCFG@15.1400:SalutationItalian">
    <vt:lpwstr>Libera circolazione delle persone e Relazioni di lavoro_x000d_
Sorveglianza del mercato di lavoro</vt:lpwstr>
  </property>
  <property fmtid="{D5CDD505-2E9C-101B-9397-08002B2CF9AE}" pid="73" name="FSC#EVDCFG@15.1400:SalutationEnglishUser">
    <vt:lpwstr/>
  </property>
  <property fmtid="{D5CDD505-2E9C-101B-9397-08002B2CF9AE}" pid="74" name="FSC#EVDCFG@15.1400:SalutationFrenchUser">
    <vt:lpwstr/>
  </property>
  <property fmtid="{D5CDD505-2E9C-101B-9397-08002B2CF9AE}" pid="75" name="FSC#EVDCFG@15.1400:SalutationGermanUser">
    <vt:lpwstr>Wissenschaftlicher Mitarbeiter</vt:lpwstr>
  </property>
  <property fmtid="{D5CDD505-2E9C-101B-9397-08002B2CF9AE}" pid="76" name="FSC#EVDCFG@15.1400:SalutationItalianUser">
    <vt:lpwstr/>
  </property>
  <property fmtid="{D5CDD505-2E9C-101B-9397-08002B2CF9AE}" pid="77" name="FSC#EVDCFG@15.1400:FileRespOrgShortname">
    <vt:lpwstr>PAAM /seco</vt:lpwstr>
  </property>
  <property fmtid="{D5CDD505-2E9C-101B-9397-08002B2CF9AE}" pid="78" name="FSC#EVDCFG@15.1400:UserInCharge">
    <vt:lpwstr/>
  </property>
  <property fmtid="{D5CDD505-2E9C-101B-9397-08002B2CF9AE}" pid="79" name="FSC#EVDCFG@15.1400:ActualVersionNumber">
    <vt:lpwstr>3</vt:lpwstr>
  </property>
  <property fmtid="{D5CDD505-2E9C-101B-9397-08002B2CF9AE}" pid="80" name="FSC#EVDCFG@15.1400:ActualVersionCreatedAt">
    <vt:lpwstr>08.11.2013 14:16:12</vt:lpwstr>
  </property>
  <property fmtid="{D5CDD505-2E9C-101B-9397-08002B2CF9AE}" pid="81" name="FSC#EVDCFG@15.1400:ResponsibleBureau_DE">
    <vt:lpwstr>Staatssekretariat für Wirtschaft SECO</vt:lpwstr>
  </property>
  <property fmtid="{D5CDD505-2E9C-101B-9397-08002B2CF9AE}" pid="82" name="FSC#EVDCFG@15.1400:ResponsibleBureau_EN">
    <vt:lpwstr>State Secretariat for Economic Affairs SECO</vt:lpwstr>
  </property>
  <property fmtid="{D5CDD505-2E9C-101B-9397-08002B2CF9AE}" pid="83" name="FSC#EVDCFG@15.1400:ResponsibleBureau_FR">
    <vt:lpwstr>Secrétariat d'Etat à l'économie SECO</vt:lpwstr>
  </property>
  <property fmtid="{D5CDD505-2E9C-101B-9397-08002B2CF9AE}" pid="84" name="FSC#EVDCFG@15.1400:ResponsibleBureau_IT">
    <vt:lpwstr>Segreteria di Stato dell'economia SECO</vt:lpwstr>
  </property>
  <property fmtid="{D5CDD505-2E9C-101B-9397-08002B2CF9AE}" pid="85" name="FSC#EVDCFG@15.1400:UserInChargeUserTitle">
    <vt:lpwstr/>
  </property>
  <property fmtid="{D5CDD505-2E9C-101B-9397-08002B2CF9AE}" pid="86" name="FSC#EVDCFG@15.1400:UserInChargeUserName">
    <vt:lpwstr/>
  </property>
  <property fmtid="{D5CDD505-2E9C-101B-9397-08002B2CF9AE}" pid="87" name="FSC#EVDCFG@15.1400:UserInChargeUserFirstname">
    <vt:lpwstr/>
  </property>
  <property fmtid="{D5CDD505-2E9C-101B-9397-08002B2CF9AE}" pid="88" name="FSC#EVDCFG@15.1400:UserInChargeUserEnvSalutationDE">
    <vt:lpwstr/>
  </property>
  <property fmtid="{D5CDD505-2E9C-101B-9397-08002B2CF9AE}" pid="89" name="FSC#EVDCFG@15.1400:UserInChargeUserEnvSalutationEN">
    <vt:lpwstr/>
  </property>
  <property fmtid="{D5CDD505-2E9C-101B-9397-08002B2CF9AE}" pid="90" name="FSC#EVDCFG@15.1400:UserInChargeUserEnvSalutationFR">
    <vt:lpwstr/>
  </property>
  <property fmtid="{D5CDD505-2E9C-101B-9397-08002B2CF9AE}" pid="91" name="FSC#EVDCFG@15.1400:UserInChargeUserEnvSalutationIT">
    <vt:lpwstr/>
  </property>
  <property fmtid="{D5CDD505-2E9C-101B-9397-08002B2CF9AE}" pid="92" name="FSC#EVDCFG@15.1400:FilerespUserPersonTitle">
    <vt:lpwstr>seco</vt:lpwstr>
  </property>
  <property fmtid="{D5CDD505-2E9C-101B-9397-08002B2CF9AE}" pid="93" name="FSC#EVDCFG@15.1400:Address">
    <vt:lpwstr/>
  </property>
  <property fmtid="{D5CDD505-2E9C-101B-9397-08002B2CF9AE}" pid="94" name="FSC#COOELAK@1.1001:CurrentUserRolePos">
    <vt:lpwstr>Sachbearbeiter/-in</vt:lpwstr>
  </property>
  <property fmtid="{D5CDD505-2E9C-101B-9397-08002B2CF9AE}" pid="95" name="FSC#COOELAK@1.1001:CurrentUserEmail">
    <vt:lpwstr>stephanie.anliker@seco-admin.ch</vt:lpwstr>
  </property>
</Properties>
</file>