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5"/>
  </p:notesMasterIdLst>
  <p:handoutMasterIdLst>
    <p:handoutMasterId r:id="rId16"/>
  </p:handoutMasterIdLst>
  <p:sldIdLst>
    <p:sldId id="256" r:id="rId3"/>
    <p:sldId id="276" r:id="rId4"/>
    <p:sldId id="267" r:id="rId5"/>
    <p:sldId id="265" r:id="rId6"/>
    <p:sldId id="268" r:id="rId7"/>
    <p:sldId id="269" r:id="rId8"/>
    <p:sldId id="270" r:id="rId9"/>
    <p:sldId id="271" r:id="rId10"/>
    <p:sldId id="272" r:id="rId11"/>
    <p:sldId id="273" r:id="rId12"/>
    <p:sldId id="274" r:id="rId13"/>
    <p:sldId id="275" r:id="rId14"/>
  </p:sldIdLst>
  <p:sldSz cx="9906000" cy="6858000" type="A4"/>
  <p:notesSz cx="6810375" cy="9942513"/>
  <p:defaultTextStyle>
    <a:defPPr>
      <a:defRPr lang="de-CH"/>
    </a:defPPr>
    <a:lvl1pPr algn="l" rtl="0" fontAlgn="base">
      <a:spcBef>
        <a:spcPct val="0"/>
      </a:spcBef>
      <a:spcAft>
        <a:spcPct val="0"/>
      </a:spcAft>
      <a:defRPr sz="2100" kern="1200">
        <a:solidFill>
          <a:schemeClr val="tx1"/>
        </a:solidFill>
        <a:latin typeface="Arial" charset="0"/>
        <a:ea typeface="+mn-ea"/>
        <a:cs typeface="Arial" charset="0"/>
      </a:defRPr>
    </a:lvl1pPr>
    <a:lvl2pPr marL="457200" algn="l" rtl="0" fontAlgn="base">
      <a:spcBef>
        <a:spcPct val="0"/>
      </a:spcBef>
      <a:spcAft>
        <a:spcPct val="0"/>
      </a:spcAft>
      <a:defRPr sz="2100" kern="1200">
        <a:solidFill>
          <a:schemeClr val="tx1"/>
        </a:solidFill>
        <a:latin typeface="Arial" charset="0"/>
        <a:ea typeface="+mn-ea"/>
        <a:cs typeface="Arial" charset="0"/>
      </a:defRPr>
    </a:lvl2pPr>
    <a:lvl3pPr marL="914400" algn="l" rtl="0" fontAlgn="base">
      <a:spcBef>
        <a:spcPct val="0"/>
      </a:spcBef>
      <a:spcAft>
        <a:spcPct val="0"/>
      </a:spcAft>
      <a:defRPr sz="2100" kern="1200">
        <a:solidFill>
          <a:schemeClr val="tx1"/>
        </a:solidFill>
        <a:latin typeface="Arial" charset="0"/>
        <a:ea typeface="+mn-ea"/>
        <a:cs typeface="Arial" charset="0"/>
      </a:defRPr>
    </a:lvl3pPr>
    <a:lvl4pPr marL="1371600" algn="l" rtl="0" fontAlgn="base">
      <a:spcBef>
        <a:spcPct val="0"/>
      </a:spcBef>
      <a:spcAft>
        <a:spcPct val="0"/>
      </a:spcAft>
      <a:defRPr sz="2100" kern="1200">
        <a:solidFill>
          <a:schemeClr val="tx1"/>
        </a:solidFill>
        <a:latin typeface="Arial" charset="0"/>
        <a:ea typeface="+mn-ea"/>
        <a:cs typeface="Arial" charset="0"/>
      </a:defRPr>
    </a:lvl4pPr>
    <a:lvl5pPr marL="1828800" algn="l"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1055">
          <p15:clr>
            <a:srgbClr val="A4A3A4"/>
          </p15:clr>
        </p15:guide>
        <p15:guide id="3" pos="5771">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rs Sager" initials="U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20" autoAdjust="0"/>
    <p:restoredTop sz="94731" autoAdjust="0"/>
  </p:normalViewPr>
  <p:slideViewPr>
    <p:cSldViewPr>
      <p:cViewPr varScale="1">
        <p:scale>
          <a:sx n="92" d="100"/>
          <a:sy n="92" d="100"/>
        </p:scale>
        <p:origin x="270" y="90"/>
      </p:cViewPr>
      <p:guideLst>
        <p:guide orient="horz" pos="2160"/>
        <p:guide pos="1055"/>
        <p:guide pos="5771"/>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3" d="100"/>
          <a:sy n="93" d="100"/>
        </p:scale>
        <p:origin x="-3774" y="-96"/>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1-20T11:11:42.894" idx="1">
    <p:pos x="10" y="10"/>
    <p:text>Zusammenarbeit mit Polizei und Zoll
Gleisbau: nur schriftliche Kontrollen möglich</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5938" tIns="47969" rIns="95938" bIns="47969" numCol="1" anchor="t" anchorCtr="0" compatLnSpc="1">
            <a:prstTxWarp prst="textNoShape">
              <a:avLst/>
            </a:prstTxWarp>
          </a:bodyPr>
          <a:lstStyle>
            <a:lvl1pPr>
              <a:defRPr sz="1300">
                <a:latin typeface="Times New Roman" charset="0"/>
                <a:cs typeface="+mn-cs"/>
              </a:defRPr>
            </a:lvl1pPr>
          </a:lstStyle>
          <a:p>
            <a:pPr>
              <a:defRPr/>
            </a:pPr>
            <a:endParaRPr lang="fr-CH"/>
          </a:p>
        </p:txBody>
      </p:sp>
      <p:sp>
        <p:nvSpPr>
          <p:cNvPr id="40963" name="Rectangle 3"/>
          <p:cNvSpPr>
            <a:spLocks noGrp="1" noChangeArrowheads="1"/>
          </p:cNvSpPr>
          <p:nvPr>
            <p:ph type="dt" sz="quarter" idx="1"/>
          </p:nvPr>
        </p:nvSpPr>
        <p:spPr bwMode="auto">
          <a:xfrm>
            <a:off x="3857625" y="0"/>
            <a:ext cx="2951163" cy="496888"/>
          </a:xfrm>
          <a:prstGeom prst="rect">
            <a:avLst/>
          </a:prstGeom>
          <a:noFill/>
          <a:ln w="9525">
            <a:noFill/>
            <a:miter lim="800000"/>
            <a:headEnd/>
            <a:tailEnd/>
          </a:ln>
          <a:effectLst/>
        </p:spPr>
        <p:txBody>
          <a:bodyPr vert="horz" wrap="square" lIns="95938" tIns="47969" rIns="95938" bIns="47969" numCol="1" anchor="t" anchorCtr="0" compatLnSpc="1">
            <a:prstTxWarp prst="textNoShape">
              <a:avLst/>
            </a:prstTxWarp>
          </a:bodyPr>
          <a:lstStyle>
            <a:lvl1pPr algn="r">
              <a:defRPr sz="1300">
                <a:latin typeface="Times New Roman" charset="0"/>
                <a:cs typeface="+mn-cs"/>
              </a:defRPr>
            </a:lvl1pPr>
          </a:lstStyle>
          <a:p>
            <a:pPr>
              <a:defRPr/>
            </a:pPr>
            <a:endParaRPr lang="fr-CH"/>
          </a:p>
        </p:txBody>
      </p:sp>
      <p:sp>
        <p:nvSpPr>
          <p:cNvPr id="40964" name="Rectangle 4"/>
          <p:cNvSpPr>
            <a:spLocks noGrp="1" noChangeArrowheads="1"/>
          </p:cNvSpPr>
          <p:nvPr>
            <p:ph type="ftr" sz="quarter" idx="2"/>
          </p:nvPr>
        </p:nvSpPr>
        <p:spPr bwMode="auto">
          <a:xfrm>
            <a:off x="0" y="9444038"/>
            <a:ext cx="2951163" cy="496887"/>
          </a:xfrm>
          <a:prstGeom prst="rect">
            <a:avLst/>
          </a:prstGeom>
          <a:noFill/>
          <a:ln w="9525">
            <a:noFill/>
            <a:miter lim="800000"/>
            <a:headEnd/>
            <a:tailEnd/>
          </a:ln>
          <a:effectLst/>
        </p:spPr>
        <p:txBody>
          <a:bodyPr vert="horz" wrap="square" lIns="95938" tIns="47969" rIns="95938" bIns="47969" numCol="1" anchor="b" anchorCtr="0" compatLnSpc="1">
            <a:prstTxWarp prst="textNoShape">
              <a:avLst/>
            </a:prstTxWarp>
          </a:bodyPr>
          <a:lstStyle>
            <a:lvl1pPr>
              <a:defRPr sz="1300">
                <a:latin typeface="Times New Roman" charset="0"/>
                <a:cs typeface="+mn-cs"/>
              </a:defRPr>
            </a:lvl1pPr>
          </a:lstStyle>
          <a:p>
            <a:pPr>
              <a:defRPr/>
            </a:pPr>
            <a:endParaRPr lang="fr-CH"/>
          </a:p>
        </p:txBody>
      </p:sp>
      <p:sp>
        <p:nvSpPr>
          <p:cNvPr id="40965" name="Rectangle 5"/>
          <p:cNvSpPr>
            <a:spLocks noGrp="1" noChangeArrowheads="1"/>
          </p:cNvSpPr>
          <p:nvPr>
            <p:ph type="sldNum" sz="quarter" idx="3"/>
          </p:nvPr>
        </p:nvSpPr>
        <p:spPr bwMode="auto">
          <a:xfrm>
            <a:off x="3857625" y="9444038"/>
            <a:ext cx="2951163" cy="496887"/>
          </a:xfrm>
          <a:prstGeom prst="rect">
            <a:avLst/>
          </a:prstGeom>
          <a:noFill/>
          <a:ln w="9525">
            <a:noFill/>
            <a:miter lim="800000"/>
            <a:headEnd/>
            <a:tailEnd/>
          </a:ln>
          <a:effectLst/>
        </p:spPr>
        <p:txBody>
          <a:bodyPr vert="horz" wrap="square" lIns="95938" tIns="47969" rIns="95938" bIns="47969" numCol="1" anchor="b" anchorCtr="0" compatLnSpc="1">
            <a:prstTxWarp prst="textNoShape">
              <a:avLst/>
            </a:prstTxWarp>
          </a:bodyPr>
          <a:lstStyle>
            <a:lvl1pPr algn="r">
              <a:defRPr sz="1300">
                <a:latin typeface="Times New Roman" charset="0"/>
                <a:cs typeface="+mn-cs"/>
              </a:defRPr>
            </a:lvl1pPr>
          </a:lstStyle>
          <a:p>
            <a:pPr>
              <a:defRPr/>
            </a:pPr>
            <a:fld id="{4B40C7F2-E888-460E-8F0F-569C290532A3}" type="slidenum">
              <a:rPr lang="fr-CH"/>
              <a:pPr>
                <a:defRPr/>
              </a:pPr>
              <a:t>‹Nr.›</a:t>
            </a:fld>
            <a:endParaRPr lang="fr-CH"/>
          </a:p>
        </p:txBody>
      </p:sp>
    </p:spTree>
    <p:extLst>
      <p:ext uri="{BB962C8B-B14F-4D97-AF65-F5344CB8AC3E}">
        <p14:creationId xmlns:p14="http://schemas.microsoft.com/office/powerpoint/2010/main" val="3288839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5938" tIns="47969" rIns="95938" bIns="47969" numCol="1" anchor="t" anchorCtr="0" compatLnSpc="1">
            <a:prstTxWarp prst="textNoShape">
              <a:avLst/>
            </a:prstTxWarp>
          </a:bodyPr>
          <a:lstStyle>
            <a:lvl1pPr>
              <a:defRPr sz="1300">
                <a:cs typeface="+mn-cs"/>
              </a:defRPr>
            </a:lvl1pPr>
          </a:lstStyle>
          <a:p>
            <a:pPr>
              <a:defRPr/>
            </a:pPr>
            <a:endParaRPr lang="de-CH"/>
          </a:p>
        </p:txBody>
      </p:sp>
      <p:sp>
        <p:nvSpPr>
          <p:cNvPr id="3075" name="Rectangle 3"/>
          <p:cNvSpPr>
            <a:spLocks noGrp="1" noChangeArrowheads="1"/>
          </p:cNvSpPr>
          <p:nvPr>
            <p:ph type="dt" idx="1"/>
          </p:nvPr>
        </p:nvSpPr>
        <p:spPr bwMode="auto">
          <a:xfrm>
            <a:off x="3859213" y="0"/>
            <a:ext cx="2951162" cy="496888"/>
          </a:xfrm>
          <a:prstGeom prst="rect">
            <a:avLst/>
          </a:prstGeom>
          <a:noFill/>
          <a:ln w="9525">
            <a:noFill/>
            <a:miter lim="800000"/>
            <a:headEnd/>
            <a:tailEnd/>
          </a:ln>
          <a:effectLst/>
        </p:spPr>
        <p:txBody>
          <a:bodyPr vert="horz" wrap="square" lIns="95938" tIns="47969" rIns="95938" bIns="47969" numCol="1" anchor="t" anchorCtr="0" compatLnSpc="1">
            <a:prstTxWarp prst="textNoShape">
              <a:avLst/>
            </a:prstTxWarp>
          </a:bodyPr>
          <a:lstStyle>
            <a:lvl1pPr algn="r">
              <a:defRPr sz="1300">
                <a:cs typeface="+mn-cs"/>
              </a:defRPr>
            </a:lvl1pPr>
          </a:lstStyle>
          <a:p>
            <a:pPr>
              <a:defRPr/>
            </a:pPr>
            <a:endParaRPr lang="de-CH"/>
          </a:p>
        </p:txBody>
      </p:sp>
      <p:sp>
        <p:nvSpPr>
          <p:cNvPr id="13316" name="Rectangle 4"/>
          <p:cNvSpPr>
            <a:spLocks noGrp="1" noRot="1" noChangeAspect="1" noChangeArrowheads="1" noTextEdit="1"/>
          </p:cNvSpPr>
          <p:nvPr>
            <p:ph type="sldImg" idx="2"/>
          </p:nvPr>
        </p:nvSpPr>
        <p:spPr bwMode="auto">
          <a:xfrm>
            <a:off x="714375" y="746125"/>
            <a:ext cx="5381625" cy="3727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22813"/>
            <a:ext cx="4994275" cy="4473575"/>
          </a:xfrm>
          <a:prstGeom prst="rect">
            <a:avLst/>
          </a:prstGeom>
          <a:noFill/>
          <a:ln w="9525">
            <a:noFill/>
            <a:miter lim="800000"/>
            <a:headEnd/>
            <a:tailEnd/>
          </a:ln>
          <a:effectLst/>
        </p:spPr>
        <p:txBody>
          <a:bodyPr vert="horz" wrap="square" lIns="95938" tIns="47969" rIns="95938" bIns="47969" numCol="1" anchor="t" anchorCtr="0" compatLnSpc="1">
            <a:prstTxWarp prst="textNoShape">
              <a:avLst/>
            </a:prstTxWarp>
          </a:bodyPr>
          <a:lstStyle/>
          <a:p>
            <a:pPr lvl="0"/>
            <a:r>
              <a:rPr lang="de-CH" noProof="0" smtClean="0"/>
              <a:t>Klicken Sie, um die Formate des Vorlagentextes zu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3078" name="Rectangle 6"/>
          <p:cNvSpPr>
            <a:spLocks noGrp="1" noChangeArrowheads="1"/>
          </p:cNvSpPr>
          <p:nvPr>
            <p:ph type="ftr" sz="quarter" idx="4"/>
          </p:nvPr>
        </p:nvSpPr>
        <p:spPr bwMode="auto">
          <a:xfrm>
            <a:off x="0" y="9445625"/>
            <a:ext cx="2951163" cy="496888"/>
          </a:xfrm>
          <a:prstGeom prst="rect">
            <a:avLst/>
          </a:prstGeom>
          <a:noFill/>
          <a:ln w="9525">
            <a:noFill/>
            <a:miter lim="800000"/>
            <a:headEnd/>
            <a:tailEnd/>
          </a:ln>
          <a:effectLst/>
        </p:spPr>
        <p:txBody>
          <a:bodyPr vert="horz" wrap="square" lIns="95938" tIns="47969" rIns="95938" bIns="47969" numCol="1" anchor="b" anchorCtr="0" compatLnSpc="1">
            <a:prstTxWarp prst="textNoShape">
              <a:avLst/>
            </a:prstTxWarp>
          </a:bodyPr>
          <a:lstStyle>
            <a:lvl1pPr>
              <a:defRPr sz="1300">
                <a:cs typeface="+mn-cs"/>
              </a:defRPr>
            </a:lvl1pPr>
          </a:lstStyle>
          <a:p>
            <a:pPr>
              <a:defRPr/>
            </a:pPr>
            <a:endParaRPr lang="de-CH"/>
          </a:p>
        </p:txBody>
      </p:sp>
      <p:sp>
        <p:nvSpPr>
          <p:cNvPr id="3079" name="Rectangle 7"/>
          <p:cNvSpPr>
            <a:spLocks noGrp="1" noChangeArrowheads="1"/>
          </p:cNvSpPr>
          <p:nvPr>
            <p:ph type="sldNum" sz="quarter" idx="5"/>
          </p:nvPr>
        </p:nvSpPr>
        <p:spPr bwMode="auto">
          <a:xfrm>
            <a:off x="3859213" y="9445625"/>
            <a:ext cx="2951162" cy="496888"/>
          </a:xfrm>
          <a:prstGeom prst="rect">
            <a:avLst/>
          </a:prstGeom>
          <a:noFill/>
          <a:ln w="9525">
            <a:noFill/>
            <a:miter lim="800000"/>
            <a:headEnd/>
            <a:tailEnd/>
          </a:ln>
          <a:effectLst/>
        </p:spPr>
        <p:txBody>
          <a:bodyPr vert="horz" wrap="square" lIns="95938" tIns="47969" rIns="95938" bIns="47969" numCol="1" anchor="b" anchorCtr="0" compatLnSpc="1">
            <a:prstTxWarp prst="textNoShape">
              <a:avLst/>
            </a:prstTxWarp>
          </a:bodyPr>
          <a:lstStyle>
            <a:lvl1pPr algn="r">
              <a:defRPr sz="1300">
                <a:cs typeface="+mn-cs"/>
              </a:defRPr>
            </a:lvl1pPr>
          </a:lstStyle>
          <a:p>
            <a:pPr>
              <a:defRPr/>
            </a:pPr>
            <a:fld id="{25B6F41A-D975-4480-9172-21B792044D1F}" type="slidenum">
              <a:rPr lang="de-CH"/>
              <a:pPr>
                <a:defRPr/>
              </a:pPr>
              <a:t>‹Nr.›</a:t>
            </a:fld>
            <a:endParaRPr lang="de-CH"/>
          </a:p>
        </p:txBody>
      </p:sp>
    </p:spTree>
    <p:extLst>
      <p:ext uri="{BB962C8B-B14F-4D97-AF65-F5344CB8AC3E}">
        <p14:creationId xmlns:p14="http://schemas.microsoft.com/office/powerpoint/2010/main" val="3891621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A107EB4C-A358-42D3-AE48-F629B26FB604}" type="slidenum">
              <a:rPr lang="de-CH" smtClean="0">
                <a:cs typeface="Arial" charset="0"/>
              </a:rPr>
              <a:pPr/>
              <a:t>1</a:t>
            </a:fld>
            <a:endParaRPr lang="de-CH" smtClean="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de-DE" smtClean="0">
              <a:latin typeface="Times New Roman" pitchFamily="18" charset="0"/>
            </a:endParaRPr>
          </a:p>
        </p:txBody>
      </p:sp>
    </p:spTree>
    <p:extLst>
      <p:ext uri="{BB962C8B-B14F-4D97-AF65-F5344CB8AC3E}">
        <p14:creationId xmlns:p14="http://schemas.microsoft.com/office/powerpoint/2010/main" val="2706812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859213" y="9445625"/>
            <a:ext cx="2951162" cy="496888"/>
          </a:xfrm>
          <a:prstGeom prst="rect">
            <a:avLst/>
          </a:prstGeom>
          <a:noFill/>
          <a:ln w="9525">
            <a:noFill/>
            <a:miter lim="800000"/>
            <a:headEnd/>
            <a:tailEnd/>
          </a:ln>
        </p:spPr>
        <p:txBody>
          <a:bodyPr lIns="95938" tIns="47969" rIns="95938" bIns="47969" anchor="b"/>
          <a:lstStyle/>
          <a:p>
            <a:pPr algn="r"/>
            <a:fld id="{97A95081-AC57-4DD4-BD0D-CE4B0515EC53}" type="slidenum">
              <a:rPr lang="de-CH" sz="1300"/>
              <a:pPr algn="r"/>
              <a:t>11</a:t>
            </a:fld>
            <a:endParaRPr lang="de-CH" sz="13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de-DE" smtClean="0">
              <a:latin typeface="Times New Roman" pitchFamily="18" charset="0"/>
            </a:endParaRPr>
          </a:p>
        </p:txBody>
      </p:sp>
    </p:spTree>
    <p:extLst>
      <p:ext uri="{BB962C8B-B14F-4D97-AF65-F5344CB8AC3E}">
        <p14:creationId xmlns:p14="http://schemas.microsoft.com/office/powerpoint/2010/main" val="1590592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3859213" y="9445625"/>
            <a:ext cx="2951162" cy="496888"/>
          </a:xfrm>
          <a:prstGeom prst="rect">
            <a:avLst/>
          </a:prstGeom>
          <a:noFill/>
          <a:ln w="9525">
            <a:noFill/>
            <a:miter lim="800000"/>
            <a:headEnd/>
            <a:tailEnd/>
          </a:ln>
        </p:spPr>
        <p:txBody>
          <a:bodyPr lIns="95938" tIns="47969" rIns="95938" bIns="47969" anchor="b"/>
          <a:lstStyle/>
          <a:p>
            <a:pPr algn="r"/>
            <a:fld id="{555CBC1E-7E40-44CA-8B31-CD022BA18CEE}" type="slidenum">
              <a:rPr lang="de-CH" sz="1300"/>
              <a:pPr algn="r"/>
              <a:t>12</a:t>
            </a:fld>
            <a:endParaRPr lang="de-CH" sz="13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de-DE" smtClean="0">
              <a:latin typeface="Times New Roman" pitchFamily="18" charset="0"/>
            </a:endParaRPr>
          </a:p>
        </p:txBody>
      </p:sp>
    </p:spTree>
    <p:extLst>
      <p:ext uri="{BB962C8B-B14F-4D97-AF65-F5344CB8AC3E}">
        <p14:creationId xmlns:p14="http://schemas.microsoft.com/office/powerpoint/2010/main" val="195890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ED327547-C2D2-467A-80DF-824DD9ED84C6}" type="slidenum">
              <a:rPr lang="de-CH" smtClean="0">
                <a:cs typeface="Arial" charset="0"/>
              </a:rPr>
              <a:pPr/>
              <a:t>3</a:t>
            </a:fld>
            <a:endParaRPr lang="de-CH" smtClean="0">
              <a:cs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de-CH" dirty="0" smtClean="0">
                <a:latin typeface="Times New Roman" pitchFamily="18" charset="0"/>
              </a:rPr>
              <a:t>Zusammenarbeit mit Polizei und Zoll</a:t>
            </a:r>
          </a:p>
          <a:p>
            <a:pPr eaLnBrk="1" hangingPunct="1"/>
            <a:endParaRPr lang="de-CH" dirty="0" smtClean="0">
              <a:latin typeface="Times New Roman" pitchFamily="18" charset="0"/>
            </a:endParaRPr>
          </a:p>
          <a:p>
            <a:pPr eaLnBrk="1" hangingPunct="1"/>
            <a:r>
              <a:rPr lang="de-CH" dirty="0" smtClean="0">
                <a:latin typeface="Times New Roman" pitchFamily="18" charset="0"/>
              </a:rPr>
              <a:t>Gleisbau: nur schriftliche Kontrollen möglich</a:t>
            </a:r>
            <a:endParaRPr lang="de-DE" dirty="0" smtClean="0">
              <a:latin typeface="Times New Roman" pitchFamily="18" charset="0"/>
            </a:endParaRPr>
          </a:p>
        </p:txBody>
      </p:sp>
    </p:spTree>
    <p:extLst>
      <p:ext uri="{BB962C8B-B14F-4D97-AF65-F5344CB8AC3E}">
        <p14:creationId xmlns:p14="http://schemas.microsoft.com/office/powerpoint/2010/main" val="226646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A6B05EC5-201D-427C-9518-490CD3030508}" type="slidenum">
              <a:rPr lang="de-CH" smtClean="0">
                <a:cs typeface="Arial" charset="0"/>
              </a:rPr>
              <a:pPr/>
              <a:t>4</a:t>
            </a:fld>
            <a:endParaRPr lang="de-CH" smtClean="0">
              <a:cs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de-DE" dirty="0" smtClean="0">
                <a:latin typeface="Times New Roman" pitchFamily="18" charset="0"/>
              </a:rPr>
              <a:t>Vor-Ort-Kontrolle</a:t>
            </a:r>
            <a:r>
              <a:rPr lang="de-DE" baseline="0" dirty="0" smtClean="0">
                <a:latin typeface="Times New Roman" pitchFamily="18" charset="0"/>
              </a:rPr>
              <a:t> wichtig, da dokumentiert werden kann, was wirklich gemacht worden ist und ob wirklich jemand gearbeitet hat (sonst kommen die AG später und sagen, sie haben etwas anderes gearbeitet oder sie waren gar nicht da)</a:t>
            </a:r>
            <a:endParaRPr lang="de-DE" dirty="0" smtClean="0">
              <a:latin typeface="Times New Roman" pitchFamily="18" charset="0"/>
            </a:endParaRPr>
          </a:p>
        </p:txBody>
      </p:sp>
    </p:spTree>
    <p:extLst>
      <p:ext uri="{BB962C8B-B14F-4D97-AF65-F5344CB8AC3E}">
        <p14:creationId xmlns:p14="http://schemas.microsoft.com/office/powerpoint/2010/main" val="203422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859213" y="9445625"/>
            <a:ext cx="2951162" cy="496888"/>
          </a:xfrm>
          <a:prstGeom prst="rect">
            <a:avLst/>
          </a:prstGeom>
          <a:noFill/>
          <a:ln w="9525">
            <a:noFill/>
            <a:miter lim="800000"/>
            <a:headEnd/>
            <a:tailEnd/>
          </a:ln>
        </p:spPr>
        <p:txBody>
          <a:bodyPr lIns="95938" tIns="47969" rIns="95938" bIns="47969" anchor="b"/>
          <a:lstStyle/>
          <a:p>
            <a:pPr algn="r"/>
            <a:fld id="{E0348677-EFAF-4DC1-A2A4-1D86FB482C43}" type="slidenum">
              <a:rPr lang="de-CH" sz="1300"/>
              <a:pPr algn="r"/>
              <a:t>5</a:t>
            </a:fld>
            <a:endParaRPr lang="de-CH" sz="13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de-DE" dirty="0" smtClean="0">
              <a:latin typeface="Times New Roman" pitchFamily="18" charset="0"/>
            </a:endParaRPr>
          </a:p>
        </p:txBody>
      </p:sp>
    </p:spTree>
    <p:extLst>
      <p:ext uri="{BB962C8B-B14F-4D97-AF65-F5344CB8AC3E}">
        <p14:creationId xmlns:p14="http://schemas.microsoft.com/office/powerpoint/2010/main" val="2702363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3859213" y="9445625"/>
            <a:ext cx="2951162" cy="496888"/>
          </a:xfrm>
          <a:prstGeom prst="rect">
            <a:avLst/>
          </a:prstGeom>
          <a:noFill/>
          <a:ln w="9525">
            <a:noFill/>
            <a:miter lim="800000"/>
            <a:headEnd/>
            <a:tailEnd/>
          </a:ln>
        </p:spPr>
        <p:txBody>
          <a:bodyPr lIns="95938" tIns="47969" rIns="95938" bIns="47969" anchor="b"/>
          <a:lstStyle/>
          <a:p>
            <a:pPr algn="r"/>
            <a:fld id="{98FEFC9E-89BF-4C0A-9B8F-6E129733E79A}" type="slidenum">
              <a:rPr lang="de-CH" sz="1300"/>
              <a:pPr algn="r"/>
              <a:t>6</a:t>
            </a:fld>
            <a:endParaRPr lang="de-CH" sz="13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de-DE" smtClean="0">
              <a:latin typeface="Times New Roman" pitchFamily="18" charset="0"/>
            </a:endParaRPr>
          </a:p>
        </p:txBody>
      </p:sp>
    </p:spTree>
    <p:extLst>
      <p:ext uri="{BB962C8B-B14F-4D97-AF65-F5344CB8AC3E}">
        <p14:creationId xmlns:p14="http://schemas.microsoft.com/office/powerpoint/2010/main" val="1450188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59213" y="9445625"/>
            <a:ext cx="2951162" cy="496888"/>
          </a:xfrm>
          <a:prstGeom prst="rect">
            <a:avLst/>
          </a:prstGeom>
          <a:noFill/>
          <a:ln w="9525">
            <a:noFill/>
            <a:miter lim="800000"/>
            <a:headEnd/>
            <a:tailEnd/>
          </a:ln>
        </p:spPr>
        <p:txBody>
          <a:bodyPr lIns="95938" tIns="47969" rIns="95938" bIns="47969" anchor="b"/>
          <a:lstStyle/>
          <a:p>
            <a:pPr algn="r"/>
            <a:fld id="{4D6449DA-4EE8-4A34-BD15-2F1B3AF8F304}" type="slidenum">
              <a:rPr lang="de-CH" sz="1300"/>
              <a:pPr algn="r"/>
              <a:t>7</a:t>
            </a:fld>
            <a:endParaRPr lang="de-CH" sz="13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de-DE" smtClean="0">
              <a:latin typeface="Times New Roman" pitchFamily="18" charset="0"/>
            </a:endParaRPr>
          </a:p>
        </p:txBody>
      </p:sp>
    </p:spTree>
    <p:extLst>
      <p:ext uri="{BB962C8B-B14F-4D97-AF65-F5344CB8AC3E}">
        <p14:creationId xmlns:p14="http://schemas.microsoft.com/office/powerpoint/2010/main" val="78977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59213" y="9445625"/>
            <a:ext cx="2951162" cy="496888"/>
          </a:xfrm>
          <a:prstGeom prst="rect">
            <a:avLst/>
          </a:prstGeom>
          <a:noFill/>
          <a:ln w="9525">
            <a:noFill/>
            <a:miter lim="800000"/>
            <a:headEnd/>
            <a:tailEnd/>
          </a:ln>
        </p:spPr>
        <p:txBody>
          <a:bodyPr lIns="95938" tIns="47969" rIns="95938" bIns="47969" anchor="b"/>
          <a:lstStyle/>
          <a:p>
            <a:pPr algn="r"/>
            <a:fld id="{476B0A88-72DB-4F6B-8A77-05CBFC7F6454}" type="slidenum">
              <a:rPr lang="de-CH" sz="1300"/>
              <a:pPr algn="r"/>
              <a:t>8</a:t>
            </a:fld>
            <a:endParaRPr lang="de-CH" sz="13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de-DE" smtClean="0">
              <a:latin typeface="Times New Roman" pitchFamily="18" charset="0"/>
            </a:endParaRPr>
          </a:p>
        </p:txBody>
      </p:sp>
    </p:spTree>
    <p:extLst>
      <p:ext uri="{BB962C8B-B14F-4D97-AF65-F5344CB8AC3E}">
        <p14:creationId xmlns:p14="http://schemas.microsoft.com/office/powerpoint/2010/main" val="372075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859213" y="9445625"/>
            <a:ext cx="2951162" cy="496888"/>
          </a:xfrm>
          <a:prstGeom prst="rect">
            <a:avLst/>
          </a:prstGeom>
          <a:noFill/>
          <a:ln w="9525">
            <a:noFill/>
            <a:miter lim="800000"/>
            <a:headEnd/>
            <a:tailEnd/>
          </a:ln>
        </p:spPr>
        <p:txBody>
          <a:bodyPr lIns="95938" tIns="47969" rIns="95938" bIns="47969" anchor="b"/>
          <a:lstStyle/>
          <a:p>
            <a:pPr algn="r"/>
            <a:fld id="{C7CC89EB-CC77-47DD-998D-DB55A06A590B}" type="slidenum">
              <a:rPr lang="de-CH" sz="1300"/>
              <a:pPr algn="r"/>
              <a:t>9</a:t>
            </a:fld>
            <a:endParaRPr lang="de-CH" sz="13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de-DE" smtClean="0">
              <a:latin typeface="Times New Roman" pitchFamily="18" charset="0"/>
            </a:endParaRPr>
          </a:p>
        </p:txBody>
      </p:sp>
    </p:spTree>
    <p:extLst>
      <p:ext uri="{BB962C8B-B14F-4D97-AF65-F5344CB8AC3E}">
        <p14:creationId xmlns:p14="http://schemas.microsoft.com/office/powerpoint/2010/main" val="364197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9213" y="9445625"/>
            <a:ext cx="2951162" cy="496888"/>
          </a:xfrm>
          <a:prstGeom prst="rect">
            <a:avLst/>
          </a:prstGeom>
          <a:noFill/>
          <a:ln w="9525">
            <a:noFill/>
            <a:miter lim="800000"/>
            <a:headEnd/>
            <a:tailEnd/>
          </a:ln>
        </p:spPr>
        <p:txBody>
          <a:bodyPr lIns="95938" tIns="47969" rIns="95938" bIns="47969" anchor="b"/>
          <a:lstStyle/>
          <a:p>
            <a:pPr algn="r"/>
            <a:fld id="{A290E599-E540-486D-B356-78A81E9FE089}" type="slidenum">
              <a:rPr lang="de-CH" sz="1300"/>
              <a:pPr algn="r"/>
              <a:t>10</a:t>
            </a:fld>
            <a:endParaRPr lang="de-CH" sz="13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de-DE" smtClean="0">
              <a:latin typeface="Times New Roman" pitchFamily="18" charset="0"/>
            </a:endParaRPr>
          </a:p>
        </p:txBody>
      </p:sp>
    </p:spTree>
    <p:extLst>
      <p:ext uri="{BB962C8B-B14F-4D97-AF65-F5344CB8AC3E}">
        <p14:creationId xmlns:p14="http://schemas.microsoft.com/office/powerpoint/2010/main" val="3820509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3671888" y="314325"/>
            <a:ext cx="2563812" cy="209550"/>
          </a:xfrm>
          <a:prstGeom prst="rect">
            <a:avLst/>
          </a:prstGeom>
          <a:noFill/>
          <a:ln w="9525">
            <a:noFill/>
            <a:miter lim="800000"/>
            <a:headEnd/>
            <a:tailEnd/>
          </a:ln>
          <a:effectLst/>
        </p:spPr>
        <p:txBody>
          <a:bodyPr wrap="none" lIns="85542" tIns="42771" rIns="85542" bIns="42771">
            <a:spAutoFit/>
          </a:bodyPr>
          <a:lstStyle/>
          <a:p>
            <a:pPr defTabSz="855663" eaLnBrk="0" hangingPunct="0">
              <a:defRPr/>
            </a:pPr>
            <a:r>
              <a:rPr lang="de-DE" sz="800" dirty="0">
                <a:solidFill>
                  <a:srgbClr val="000000"/>
                </a:solidFill>
                <a:cs typeface="+mn-cs"/>
              </a:rPr>
              <a:t>Eidgenössisches Volkswirtschaftsdepartement </a:t>
            </a:r>
            <a:r>
              <a:rPr lang="de-DE" sz="800" dirty="0" err="1">
                <a:solidFill>
                  <a:srgbClr val="000000"/>
                </a:solidFill>
                <a:cs typeface="+mn-cs"/>
              </a:rPr>
              <a:t>EVD</a:t>
            </a:r>
            <a:r>
              <a:rPr lang="de-DE" sz="800" dirty="0">
                <a:solidFill>
                  <a:srgbClr val="000000"/>
                </a:solidFill>
                <a:cs typeface="+mn-cs"/>
              </a:rPr>
              <a:t> </a:t>
            </a:r>
          </a:p>
        </p:txBody>
      </p:sp>
      <p:sp>
        <p:nvSpPr>
          <p:cNvPr id="5" name="Rectangle 11"/>
          <p:cNvSpPr>
            <a:spLocks noChangeArrowheads="1"/>
          </p:cNvSpPr>
          <p:nvPr userDrawn="1"/>
        </p:nvSpPr>
        <p:spPr bwMode="auto">
          <a:xfrm>
            <a:off x="3657600" y="433388"/>
            <a:ext cx="2309813" cy="331787"/>
          </a:xfrm>
          <a:prstGeom prst="rect">
            <a:avLst/>
          </a:prstGeom>
          <a:noFill/>
          <a:ln w="9525">
            <a:noFill/>
            <a:miter lim="800000"/>
            <a:headEnd/>
            <a:tailEnd/>
          </a:ln>
          <a:effectLst/>
        </p:spPr>
        <p:txBody>
          <a:bodyPr wrap="none" lIns="85542" tIns="42771" rIns="85542" bIns="42771">
            <a:spAutoFit/>
          </a:bodyPr>
          <a:lstStyle/>
          <a:p>
            <a:pPr defTabSz="855663" eaLnBrk="0" hangingPunct="0">
              <a:defRPr/>
            </a:pPr>
            <a:r>
              <a:rPr lang="de-DE" sz="800" b="1" dirty="0">
                <a:solidFill>
                  <a:srgbClr val="000000"/>
                </a:solidFill>
                <a:cs typeface="+mn-cs"/>
              </a:rPr>
              <a:t>Staatssekretariat für Wirtschaft SECO</a:t>
            </a:r>
          </a:p>
          <a:p>
            <a:pPr defTabSz="855663" eaLnBrk="0" hangingPunct="0">
              <a:defRPr/>
            </a:pPr>
            <a:r>
              <a:rPr lang="de-DE" sz="800" dirty="0">
                <a:solidFill>
                  <a:srgbClr val="000000"/>
                </a:solidFill>
                <a:cs typeface="+mn-cs"/>
              </a:rPr>
              <a:t>Personenfreizügigkeit</a:t>
            </a:r>
            <a:r>
              <a:rPr lang="fr-CH" sz="800" dirty="0">
                <a:solidFill>
                  <a:srgbClr val="000000"/>
                </a:solidFill>
                <a:cs typeface="+mn-cs"/>
              </a:rPr>
              <a:t> und </a:t>
            </a:r>
            <a:r>
              <a:rPr lang="de-DE" sz="800" dirty="0">
                <a:solidFill>
                  <a:srgbClr val="000000"/>
                </a:solidFill>
                <a:cs typeface="+mn-cs"/>
              </a:rPr>
              <a:t>Arbeitsbeziehungen</a:t>
            </a:r>
          </a:p>
        </p:txBody>
      </p:sp>
      <p:grpSp>
        <p:nvGrpSpPr>
          <p:cNvPr id="6" name="LogoCol"/>
          <p:cNvGrpSpPr>
            <a:grpSpLocks noChangeAspect="1"/>
          </p:cNvGrpSpPr>
          <p:nvPr userDrawn="1"/>
        </p:nvGrpSpPr>
        <p:grpSpPr bwMode="auto">
          <a:xfrm>
            <a:off x="1219200" y="314325"/>
            <a:ext cx="1979613" cy="492125"/>
            <a:chOff x="1411" y="9286"/>
            <a:chExt cx="9056" cy="2250"/>
          </a:xfrm>
        </p:grpSpPr>
        <p:pic>
          <p:nvPicPr>
            <p:cNvPr id="7" name="Picture 15" descr="Bundeslogo_sw_pos_600"/>
            <p:cNvPicPr>
              <a:picLocks noChangeAspect="1" noChangeArrowheads="1"/>
            </p:cNvPicPr>
            <p:nvPr userDrawn="1"/>
          </p:nvPicPr>
          <p:blipFill>
            <a:blip r:embed="rId2"/>
            <a:srcRect l="17969"/>
            <a:stretch>
              <a:fillRect/>
            </a:stretch>
          </p:blipFill>
          <p:spPr bwMode="auto">
            <a:xfrm>
              <a:off x="3027" y="9286"/>
              <a:ext cx="7440" cy="2250"/>
            </a:xfrm>
            <a:prstGeom prst="rect">
              <a:avLst/>
            </a:prstGeom>
            <a:noFill/>
            <a:ln w="9525">
              <a:noFill/>
              <a:miter lim="800000"/>
              <a:headEnd/>
              <a:tailEnd/>
            </a:ln>
          </p:spPr>
        </p:pic>
        <p:pic>
          <p:nvPicPr>
            <p:cNvPr id="8" name="Picture 16" descr="Bundeslogo_RGB_pos_600 neu"/>
            <p:cNvPicPr>
              <a:picLocks noChangeAspect="1" noChangeArrowheads="1"/>
            </p:cNvPicPr>
            <p:nvPr userDrawn="1"/>
          </p:nvPicPr>
          <p:blipFill>
            <a:blip r:embed="rId3"/>
            <a:srcRect r="82034"/>
            <a:stretch>
              <a:fillRect/>
            </a:stretch>
          </p:blipFill>
          <p:spPr bwMode="auto">
            <a:xfrm>
              <a:off x="1411" y="9286"/>
              <a:ext cx="1620" cy="2250"/>
            </a:xfrm>
            <a:prstGeom prst="rect">
              <a:avLst/>
            </a:prstGeom>
            <a:noFill/>
            <a:ln w="9525">
              <a:noFill/>
              <a:miter lim="800000"/>
              <a:headEnd/>
              <a:tailEnd/>
            </a:ln>
          </p:spPr>
        </p:pic>
      </p:grpSp>
      <p:sp>
        <p:nvSpPr>
          <p:cNvPr id="9" name="Rectangle 1"/>
          <p:cNvSpPr/>
          <p:nvPr userDrawn="1"/>
        </p:nvSpPr>
        <p:spPr>
          <a:xfrm>
            <a:off x="6824663" y="314325"/>
            <a:ext cx="2347912" cy="338138"/>
          </a:xfrm>
          <a:prstGeom prst="rect">
            <a:avLst/>
          </a:prstGeom>
        </p:spPr>
        <p:txBody>
          <a:bodyPr>
            <a:spAutoFit/>
          </a:bodyPr>
          <a:lstStyle/>
          <a:p>
            <a:pPr>
              <a:defRPr/>
            </a:pPr>
            <a:r>
              <a:rPr lang="fr-CH" sz="800" dirty="0" err="1">
                <a:cs typeface="+mn-cs"/>
              </a:rPr>
              <a:t>Interessengemeinschaf</a:t>
            </a:r>
            <a:r>
              <a:rPr lang="de-CH" sz="800" dirty="0">
                <a:cs typeface="+mn-cs"/>
              </a:rPr>
              <a:t>t der Paritätischen </a:t>
            </a:r>
            <a:br>
              <a:rPr lang="de-CH" sz="800" dirty="0">
                <a:cs typeface="+mn-cs"/>
              </a:rPr>
            </a:br>
            <a:r>
              <a:rPr lang="de-CH" sz="800" dirty="0">
                <a:cs typeface="+mn-cs"/>
              </a:rPr>
              <a:t>Kommissionen von AVE-</a:t>
            </a:r>
            <a:r>
              <a:rPr lang="de-CH" sz="800" dirty="0" err="1">
                <a:cs typeface="+mn-cs"/>
              </a:rPr>
              <a:t>GAV</a:t>
            </a:r>
            <a:r>
              <a:rPr lang="de-CH" sz="800" dirty="0">
                <a:cs typeface="+mn-cs"/>
              </a:rPr>
              <a:t> </a:t>
            </a:r>
            <a:r>
              <a:rPr lang="de-CH" sz="800" b="1" dirty="0">
                <a:cs typeface="+mn-cs"/>
              </a:rPr>
              <a:t>IG PBK </a:t>
            </a:r>
            <a:endParaRPr lang="fr-CH" sz="800" dirty="0">
              <a:cs typeface="+mn-cs"/>
            </a:endParaRPr>
          </a:p>
        </p:txBody>
      </p:sp>
      <p:sp>
        <p:nvSpPr>
          <p:cNvPr id="10242" name="Rectangle 2"/>
          <p:cNvSpPr>
            <a:spLocks noGrp="1" noChangeArrowheads="1"/>
          </p:cNvSpPr>
          <p:nvPr>
            <p:ph type="ctrTitle"/>
          </p:nvPr>
        </p:nvSpPr>
        <p:spPr>
          <a:xfrm>
            <a:off x="1463675" y="2324100"/>
            <a:ext cx="8047038" cy="2393950"/>
          </a:xfrm>
        </p:spPr>
        <p:txBody>
          <a:bodyPr lIns="91444" tIns="45723" rIns="91444" bIns="45723"/>
          <a:lstStyle>
            <a:lvl1pPr>
              <a:defRPr sz="5200"/>
            </a:lvl1pPr>
          </a:lstStyle>
          <a:p>
            <a:r>
              <a:rPr lang="fr-CH"/>
              <a:t>Titelmasterformat durch Klicken bearbeiten</a:t>
            </a:r>
          </a:p>
        </p:txBody>
      </p:sp>
      <p:sp>
        <p:nvSpPr>
          <p:cNvPr id="10243" name="Rectangle 3"/>
          <p:cNvSpPr>
            <a:spLocks noGrp="1" noChangeArrowheads="1"/>
          </p:cNvSpPr>
          <p:nvPr>
            <p:ph type="subTitle" idx="1"/>
          </p:nvPr>
        </p:nvSpPr>
        <p:spPr>
          <a:xfrm>
            <a:off x="1454150" y="5146675"/>
            <a:ext cx="8056563" cy="1449388"/>
          </a:xfrm>
        </p:spPr>
        <p:txBody>
          <a:bodyPr/>
          <a:lstStyle>
            <a:lvl1pPr marL="0" indent="0">
              <a:buFontTx/>
              <a:buNone/>
              <a:defRPr sz="3200"/>
            </a:lvl1pPr>
          </a:lstStyle>
          <a:p>
            <a:r>
              <a:rPr lang="fr-CH"/>
              <a:t>Formatvorlage des Untertitelmasters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14"/>
          <p:cNvSpPr>
            <a:spLocks noGrp="1" noChangeArrowheads="1"/>
          </p:cNvSpPr>
          <p:nvPr>
            <p:ph type="sldNum" sz="quarter" idx="10"/>
          </p:nvPr>
        </p:nvSpPr>
        <p:spPr/>
        <p:txBody>
          <a:bodyPr/>
          <a:lstStyle>
            <a:lvl1pPr>
              <a:defRPr sz="900"/>
            </a:lvl1pPr>
          </a:lstStyle>
          <a:p>
            <a:pPr>
              <a:defRPr/>
            </a:pPr>
            <a:fld id="{A1AEDB13-A67F-426B-B16D-66066C115673}" type="slidenum">
              <a:rPr lang="fr-CH"/>
              <a:pPr>
                <a:defRPr/>
              </a:pPr>
              <a:t>‹Nr.›</a:t>
            </a:fld>
            <a:r>
              <a:rPr lang="fr-CH"/>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453313" y="242888"/>
            <a:ext cx="2057400" cy="58642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1279525" y="242888"/>
            <a:ext cx="6021388" cy="58642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14"/>
          <p:cNvSpPr>
            <a:spLocks noGrp="1" noChangeArrowheads="1"/>
          </p:cNvSpPr>
          <p:nvPr>
            <p:ph type="sldNum" sz="quarter" idx="10"/>
          </p:nvPr>
        </p:nvSpPr>
        <p:spPr/>
        <p:txBody>
          <a:bodyPr/>
          <a:lstStyle>
            <a:lvl1pPr>
              <a:defRPr sz="900"/>
            </a:lvl1pPr>
          </a:lstStyle>
          <a:p>
            <a:pPr>
              <a:defRPr/>
            </a:pPr>
            <a:fld id="{434CE159-2990-4059-BFCE-8AE6A8450237}" type="slidenum">
              <a:rPr lang="fr-CH"/>
              <a:pPr>
                <a:defRPr/>
              </a:pPr>
              <a:t>‹Nr.›</a:t>
            </a:fld>
            <a:r>
              <a:rPr lang="fr-CH"/>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4425950" y="2914650"/>
            <a:ext cx="9906000" cy="0"/>
          </a:xfrm>
          <a:prstGeom prst="rect">
            <a:avLst/>
          </a:prstGeom>
          <a:noFill/>
          <a:ln w="9525">
            <a:noFill/>
            <a:miter lim="800000"/>
            <a:headEnd/>
            <a:tailEnd/>
          </a:ln>
          <a:effectLst/>
        </p:spPr>
        <p:txBody>
          <a:bodyPr>
            <a:spAutoFit/>
          </a:bodyPr>
          <a:lstStyle/>
          <a:p>
            <a:pPr>
              <a:defRPr/>
            </a:pPr>
            <a:endParaRPr lang="de-CH">
              <a:cs typeface="+mn-cs"/>
            </a:endParaRPr>
          </a:p>
        </p:txBody>
      </p:sp>
      <p:sp>
        <p:nvSpPr>
          <p:cNvPr id="5" name="Text Box 13"/>
          <p:cNvSpPr txBox="1">
            <a:spLocks noChangeArrowheads="1"/>
          </p:cNvSpPr>
          <p:nvPr userDrawn="1"/>
        </p:nvSpPr>
        <p:spPr bwMode="auto">
          <a:xfrm>
            <a:off x="1227138" y="6296025"/>
            <a:ext cx="4878387" cy="377825"/>
          </a:xfrm>
          <a:prstGeom prst="rect">
            <a:avLst/>
          </a:prstGeom>
          <a:noFill/>
          <a:ln w="9525">
            <a:noFill/>
            <a:miter lim="800000"/>
            <a:headEnd/>
            <a:tailEnd/>
          </a:ln>
          <a:effectLst/>
        </p:spPr>
        <p:txBody>
          <a:bodyPr lIns="85542" tIns="42771" rIns="85542" bIns="42771">
            <a:spAutoFit/>
          </a:bodyPr>
          <a:lstStyle/>
          <a:p>
            <a:pPr defTabSz="855663">
              <a:lnSpc>
                <a:spcPct val="80000"/>
              </a:lnSpc>
              <a:spcBef>
                <a:spcPct val="50000"/>
              </a:spcBef>
              <a:defRPr/>
            </a:pPr>
            <a:r>
              <a:rPr lang="en-US" sz="900" b="1" dirty="0" err="1"/>
              <a:t>Prozessabschnitt</a:t>
            </a:r>
            <a:r>
              <a:rPr lang="en-US" sz="900" b="1" dirty="0"/>
              <a:t> </a:t>
            </a:r>
            <a:r>
              <a:rPr lang="en-US" sz="900" b="1" dirty="0" err="1" smtClean="0"/>
              <a:t>Arbeitsmarktkontrolle</a:t>
            </a:r>
            <a:endParaRPr lang="en-US" sz="900" b="1" dirty="0"/>
          </a:p>
          <a:p>
            <a:pPr defTabSz="855663">
              <a:lnSpc>
                <a:spcPct val="80000"/>
              </a:lnSpc>
              <a:spcBef>
                <a:spcPct val="50000"/>
              </a:spcBef>
              <a:defRPr/>
            </a:pPr>
            <a:r>
              <a:rPr lang="en-US" sz="900" dirty="0" err="1"/>
              <a:t>Urs</a:t>
            </a:r>
            <a:r>
              <a:rPr lang="en-US" sz="900" dirty="0"/>
              <a:t> Sager, </a:t>
            </a:r>
            <a:r>
              <a:rPr lang="fr-CH" sz="900" dirty="0" err="1"/>
              <a:t>ZPK</a:t>
            </a:r>
            <a:r>
              <a:rPr lang="fr-CH" sz="900" dirty="0"/>
              <a:t> </a:t>
            </a:r>
            <a:r>
              <a:rPr lang="fr-CH" sz="900" dirty="0" err="1"/>
              <a:t>Schreinergewerbe</a:t>
            </a:r>
            <a:endParaRPr lang="en-US" sz="900" dirty="0"/>
          </a:p>
        </p:txBody>
      </p:sp>
      <p:sp>
        <p:nvSpPr>
          <p:cNvPr id="6" name="Line 15"/>
          <p:cNvSpPr>
            <a:spLocks noChangeShapeType="1"/>
          </p:cNvSpPr>
          <p:nvPr userDrawn="1"/>
        </p:nvSpPr>
        <p:spPr bwMode="auto">
          <a:xfrm>
            <a:off x="1403350" y="6237288"/>
            <a:ext cx="8108950" cy="0"/>
          </a:xfrm>
          <a:prstGeom prst="line">
            <a:avLst/>
          </a:prstGeom>
          <a:noFill/>
          <a:ln w="9525">
            <a:solidFill>
              <a:schemeClr val="tx1"/>
            </a:solidFill>
            <a:round/>
            <a:headEnd/>
            <a:tailEnd/>
          </a:ln>
          <a:effectLst/>
        </p:spPr>
        <p:txBody>
          <a:bodyPr/>
          <a:lstStyle/>
          <a:p>
            <a:pPr>
              <a:defRPr/>
            </a:pPr>
            <a:endParaRPr lang="de-CH">
              <a:cs typeface="+mn-cs"/>
            </a:endParaRPr>
          </a:p>
        </p:txBody>
      </p:sp>
      <p:pic>
        <p:nvPicPr>
          <p:cNvPr id="7" name="LogoCOL" descr="Logo_col"/>
          <p:cNvPicPr>
            <a:picLocks noChangeAspect="1" noChangeArrowheads="1"/>
          </p:cNvPicPr>
          <p:nvPr userDrawn="1"/>
        </p:nvPicPr>
        <p:blipFill>
          <a:blip r:embed="rId2">
            <a:clrChange>
              <a:clrFrom>
                <a:srgbClr val="FFFFFF"/>
              </a:clrFrom>
              <a:clrTo>
                <a:srgbClr val="FFFFFF">
                  <a:alpha val="0"/>
                </a:srgbClr>
              </a:clrTo>
            </a:clrChange>
          </a:blip>
          <a:srcRect r="85231" b="40395"/>
          <a:stretch>
            <a:fillRect/>
          </a:stretch>
        </p:blipFill>
        <p:spPr bwMode="auto">
          <a:xfrm>
            <a:off x="392113" y="352425"/>
            <a:ext cx="274637" cy="361950"/>
          </a:xfrm>
          <a:prstGeom prst="rect">
            <a:avLst/>
          </a:prstGeom>
          <a:noFill/>
          <a:ln w="9525">
            <a:noFill/>
            <a:miter lim="800000"/>
            <a:headEnd/>
            <a:tailEnd/>
          </a:ln>
        </p:spPr>
      </p:pic>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8" name="Rectangle 14"/>
          <p:cNvSpPr>
            <a:spLocks noGrp="1" noChangeArrowheads="1"/>
          </p:cNvSpPr>
          <p:nvPr>
            <p:ph type="sldNum" sz="quarter" idx="10"/>
          </p:nvPr>
        </p:nvSpPr>
        <p:spPr/>
        <p:txBody>
          <a:bodyPr/>
          <a:lstStyle>
            <a:lvl1pPr>
              <a:defRPr sz="900"/>
            </a:lvl1pPr>
          </a:lstStyle>
          <a:p>
            <a:pPr>
              <a:defRPr/>
            </a:pPr>
            <a:fld id="{CBC0B190-E6B6-4835-A299-5966748D9D6A}" type="slidenum">
              <a:rPr lang="fr-CH"/>
              <a:pPr>
                <a:defRPr/>
              </a:pPr>
              <a:t>‹Nr.›</a:t>
            </a:fld>
            <a:r>
              <a:rPr lang="fr-CH"/>
              <a:t>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4"/>
          <p:cNvSpPr>
            <a:spLocks noGrp="1" noChangeArrowheads="1"/>
          </p:cNvSpPr>
          <p:nvPr>
            <p:ph type="sldNum" sz="quarter" idx="10"/>
          </p:nvPr>
        </p:nvSpPr>
        <p:spPr/>
        <p:txBody>
          <a:bodyPr/>
          <a:lstStyle>
            <a:lvl1pPr>
              <a:defRPr sz="900"/>
            </a:lvl1pPr>
          </a:lstStyle>
          <a:p>
            <a:pPr>
              <a:defRPr/>
            </a:pPr>
            <a:fld id="{C1206966-AFCA-487C-A199-CFFC55ED20B2}" type="slidenum">
              <a:rPr lang="fr-CH"/>
              <a:pPr>
                <a:defRPr/>
              </a:pPr>
              <a:t>‹Nr.›</a:t>
            </a:fld>
            <a:r>
              <a:rPr lang="fr-CH"/>
              <a:t> </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279525" y="1174750"/>
            <a:ext cx="4038600" cy="4932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70525" y="1174750"/>
            <a:ext cx="4040188" cy="4932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14"/>
          <p:cNvSpPr>
            <a:spLocks noGrp="1" noChangeArrowheads="1"/>
          </p:cNvSpPr>
          <p:nvPr>
            <p:ph type="sldNum" sz="quarter" idx="10"/>
          </p:nvPr>
        </p:nvSpPr>
        <p:spPr/>
        <p:txBody>
          <a:bodyPr/>
          <a:lstStyle>
            <a:lvl1pPr>
              <a:defRPr sz="900"/>
            </a:lvl1pPr>
          </a:lstStyle>
          <a:p>
            <a:pPr>
              <a:defRPr/>
            </a:pPr>
            <a:fld id="{EE4D1D77-2441-407E-B296-CD30291C4ACE}" type="slidenum">
              <a:rPr lang="fr-CH"/>
              <a:pPr>
                <a:defRPr/>
              </a:pPr>
              <a:t>‹Nr.›</a:t>
            </a:fld>
            <a:r>
              <a:rPr lang="fr-CH"/>
              <a:t> </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14"/>
          <p:cNvSpPr>
            <a:spLocks noGrp="1" noChangeArrowheads="1"/>
          </p:cNvSpPr>
          <p:nvPr>
            <p:ph type="sldNum" sz="quarter" idx="10"/>
          </p:nvPr>
        </p:nvSpPr>
        <p:spPr/>
        <p:txBody>
          <a:bodyPr/>
          <a:lstStyle>
            <a:lvl1pPr>
              <a:defRPr sz="900"/>
            </a:lvl1pPr>
          </a:lstStyle>
          <a:p>
            <a:pPr>
              <a:defRPr/>
            </a:pPr>
            <a:fld id="{61686461-EF1C-4E41-8FFF-485FC2D525EB}" type="slidenum">
              <a:rPr lang="fr-CH"/>
              <a:pPr>
                <a:defRPr/>
              </a:pPr>
              <a:t>‹Nr.›</a:t>
            </a:fld>
            <a:r>
              <a:rPr lang="fr-CH"/>
              <a:t> </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14"/>
          <p:cNvSpPr>
            <a:spLocks noGrp="1" noChangeArrowheads="1"/>
          </p:cNvSpPr>
          <p:nvPr>
            <p:ph type="sldNum" sz="quarter" idx="10"/>
          </p:nvPr>
        </p:nvSpPr>
        <p:spPr/>
        <p:txBody>
          <a:bodyPr/>
          <a:lstStyle>
            <a:lvl1pPr>
              <a:defRPr sz="900"/>
            </a:lvl1pPr>
          </a:lstStyle>
          <a:p>
            <a:pPr>
              <a:defRPr/>
            </a:pPr>
            <a:fld id="{08FE201C-D8D4-4DD7-8C1F-3DF8884D9192}" type="slidenum">
              <a:rPr lang="fr-CH"/>
              <a:pPr>
                <a:defRPr/>
              </a:pPr>
              <a:t>‹Nr.›</a:t>
            </a:fld>
            <a:r>
              <a:rPr lang="fr-CH"/>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p:txBody>
          <a:bodyPr/>
          <a:lstStyle>
            <a:lvl1pPr>
              <a:defRPr sz="900"/>
            </a:lvl1pPr>
          </a:lstStyle>
          <a:p>
            <a:pPr>
              <a:defRPr/>
            </a:pPr>
            <a:fld id="{3B225A1B-28B0-4145-A8F4-4529678A389D}" type="slidenum">
              <a:rPr lang="fr-CH"/>
              <a:pPr>
                <a:defRPr/>
              </a:pPr>
              <a:t>‹Nr.›</a:t>
            </a:fld>
            <a:r>
              <a:rPr lang="fr-CH"/>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4"/>
          <p:cNvSpPr>
            <a:spLocks noGrp="1" noChangeArrowheads="1"/>
          </p:cNvSpPr>
          <p:nvPr>
            <p:ph type="sldNum" sz="quarter" idx="10"/>
          </p:nvPr>
        </p:nvSpPr>
        <p:spPr/>
        <p:txBody>
          <a:bodyPr/>
          <a:lstStyle>
            <a:lvl1pPr>
              <a:defRPr sz="900"/>
            </a:lvl1pPr>
          </a:lstStyle>
          <a:p>
            <a:pPr>
              <a:defRPr/>
            </a:pPr>
            <a:fld id="{7DA9396A-C511-4088-B313-297EB7990D80}" type="slidenum">
              <a:rPr lang="fr-CH"/>
              <a:pPr>
                <a:defRPr/>
              </a:pPr>
              <a:t>‹Nr.›</a:t>
            </a:fld>
            <a:r>
              <a:rPr lang="fr-CH"/>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4"/>
          <p:cNvSpPr>
            <a:spLocks noGrp="1" noChangeArrowheads="1"/>
          </p:cNvSpPr>
          <p:nvPr>
            <p:ph type="sldNum" sz="quarter" idx="10"/>
          </p:nvPr>
        </p:nvSpPr>
        <p:spPr/>
        <p:txBody>
          <a:bodyPr/>
          <a:lstStyle>
            <a:lvl1pPr>
              <a:defRPr sz="900"/>
            </a:lvl1pPr>
          </a:lstStyle>
          <a:p>
            <a:pPr>
              <a:defRPr/>
            </a:pPr>
            <a:fld id="{AFD98EF1-5881-4716-82C7-30DB444C074B}" type="slidenum">
              <a:rPr lang="fr-CH"/>
              <a:pPr>
                <a:defRPr/>
              </a:pPr>
              <a:t>‹Nr.›</a:t>
            </a:fld>
            <a:r>
              <a:rPr lang="fr-CH"/>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body" idx="1"/>
          </p:nvPr>
        </p:nvSpPr>
        <p:spPr bwMode="auto">
          <a:xfrm>
            <a:off x="1279525" y="1174750"/>
            <a:ext cx="8231188" cy="4932363"/>
          </a:xfrm>
          <a:prstGeom prst="rect">
            <a:avLst/>
          </a:prstGeom>
          <a:noFill/>
          <a:ln w="9525">
            <a:noFill/>
            <a:miter lim="800000"/>
            <a:headEnd/>
            <a:tailEnd/>
          </a:ln>
        </p:spPr>
        <p:txBody>
          <a:bodyPr vert="horz" wrap="square" lIns="91444" tIns="45723" rIns="91444" bIns="45723" numCol="1" anchor="t" anchorCtr="0" compatLnSpc="1">
            <a:prstTxWarp prst="textNoShape">
              <a:avLst/>
            </a:prstTxWarp>
          </a:bodyPr>
          <a:lstStyle/>
          <a:p>
            <a:pPr lvl="0"/>
            <a:r>
              <a:rPr lang="fr-CH" smtClean="0"/>
              <a:t>Hier klicken, um Master-Textformat zu bearbeiten.</a:t>
            </a:r>
          </a:p>
          <a:p>
            <a:pPr lvl="1"/>
            <a:r>
              <a:rPr lang="fr-CH" smtClean="0"/>
              <a:t>Zweite Ebene</a:t>
            </a:r>
          </a:p>
          <a:p>
            <a:pPr lvl="2"/>
            <a:r>
              <a:rPr lang="fr-CH" smtClean="0"/>
              <a:t>Dritte Ebene</a:t>
            </a:r>
          </a:p>
          <a:p>
            <a:pPr lvl="3"/>
            <a:r>
              <a:rPr lang="fr-CH" smtClean="0"/>
              <a:t>Vierte Ebene</a:t>
            </a:r>
          </a:p>
          <a:p>
            <a:pPr lvl="4"/>
            <a:r>
              <a:rPr lang="fr-CH" smtClean="0"/>
              <a:t>Fünfte Ebene</a:t>
            </a:r>
          </a:p>
        </p:txBody>
      </p:sp>
      <p:sp>
        <p:nvSpPr>
          <p:cNvPr id="1034" name="Rectangle 10"/>
          <p:cNvSpPr>
            <a:spLocks noChangeArrowheads="1"/>
          </p:cNvSpPr>
          <p:nvPr userDrawn="1"/>
        </p:nvSpPr>
        <p:spPr bwMode="auto">
          <a:xfrm>
            <a:off x="4425950" y="2914650"/>
            <a:ext cx="9906000" cy="0"/>
          </a:xfrm>
          <a:prstGeom prst="rect">
            <a:avLst/>
          </a:prstGeom>
          <a:noFill/>
          <a:ln w="9525">
            <a:noFill/>
            <a:miter lim="800000"/>
            <a:headEnd/>
            <a:tailEnd/>
          </a:ln>
          <a:effectLst/>
        </p:spPr>
        <p:txBody>
          <a:bodyPr>
            <a:spAutoFit/>
          </a:bodyPr>
          <a:lstStyle/>
          <a:p>
            <a:pPr>
              <a:defRPr/>
            </a:pPr>
            <a:endParaRPr lang="de-CH">
              <a:cs typeface="+mn-cs"/>
            </a:endParaRPr>
          </a:p>
        </p:txBody>
      </p:sp>
      <p:sp>
        <p:nvSpPr>
          <p:cNvPr id="1037" name="Text Box 13"/>
          <p:cNvSpPr txBox="1">
            <a:spLocks noChangeArrowheads="1"/>
          </p:cNvSpPr>
          <p:nvPr userDrawn="1"/>
        </p:nvSpPr>
        <p:spPr bwMode="auto">
          <a:xfrm>
            <a:off x="1227138" y="6296025"/>
            <a:ext cx="4878387" cy="377825"/>
          </a:xfrm>
          <a:prstGeom prst="rect">
            <a:avLst/>
          </a:prstGeom>
          <a:noFill/>
          <a:ln w="9525">
            <a:noFill/>
            <a:miter lim="800000"/>
            <a:headEnd/>
            <a:tailEnd/>
          </a:ln>
          <a:effectLst/>
        </p:spPr>
        <p:txBody>
          <a:bodyPr lIns="85542" tIns="42771" rIns="85542" bIns="42771">
            <a:spAutoFit/>
          </a:bodyPr>
          <a:lstStyle/>
          <a:p>
            <a:pPr defTabSz="855663">
              <a:lnSpc>
                <a:spcPct val="80000"/>
              </a:lnSpc>
              <a:spcBef>
                <a:spcPct val="50000"/>
              </a:spcBef>
              <a:defRPr/>
            </a:pPr>
            <a:r>
              <a:rPr lang="en-US" sz="900" b="1" dirty="0" err="1">
                <a:cs typeface="+mn-cs"/>
              </a:rPr>
              <a:t>Sujet</a:t>
            </a:r>
            <a:endParaRPr lang="en-US" sz="900" b="1" dirty="0">
              <a:cs typeface="+mn-cs"/>
            </a:endParaRPr>
          </a:p>
          <a:p>
            <a:pPr defTabSz="855663">
              <a:lnSpc>
                <a:spcPct val="80000"/>
              </a:lnSpc>
              <a:spcBef>
                <a:spcPct val="50000"/>
              </a:spcBef>
              <a:defRPr/>
            </a:pPr>
            <a:r>
              <a:rPr lang="en-US" sz="900" dirty="0" err="1">
                <a:cs typeface="+mn-cs"/>
              </a:rPr>
              <a:t>Personne</a:t>
            </a:r>
            <a:r>
              <a:rPr lang="en-US" sz="900" dirty="0">
                <a:cs typeface="+mn-cs"/>
              </a:rPr>
              <a:t> </a:t>
            </a:r>
            <a:r>
              <a:rPr lang="en-US" sz="900" dirty="0" err="1">
                <a:cs typeface="+mn-cs"/>
              </a:rPr>
              <a:t>compétente</a:t>
            </a:r>
            <a:endParaRPr lang="en-US" sz="900" dirty="0">
              <a:cs typeface="+mn-cs"/>
            </a:endParaRPr>
          </a:p>
        </p:txBody>
      </p:sp>
      <p:sp>
        <p:nvSpPr>
          <p:cNvPr id="1038" name="Rectangle 14"/>
          <p:cNvSpPr>
            <a:spLocks noGrp="1" noChangeArrowheads="1"/>
          </p:cNvSpPr>
          <p:nvPr>
            <p:ph type="sldNum" sz="quarter" idx="4"/>
          </p:nvPr>
        </p:nvSpPr>
        <p:spPr bwMode="auto">
          <a:xfrm>
            <a:off x="7185025" y="6454775"/>
            <a:ext cx="2417763" cy="317500"/>
          </a:xfrm>
          <a:prstGeom prst="rect">
            <a:avLst/>
          </a:prstGeom>
          <a:noFill/>
          <a:ln w="9525">
            <a:noFill/>
            <a:miter lim="800000"/>
            <a:headEnd/>
            <a:tailEnd/>
          </a:ln>
          <a:effectLst/>
        </p:spPr>
        <p:txBody>
          <a:bodyPr vert="horz" wrap="square" lIns="85542" tIns="42771" rIns="85542" bIns="42771" numCol="1" anchor="t" anchorCtr="0" compatLnSpc="1">
            <a:prstTxWarp prst="textNoShape">
              <a:avLst/>
            </a:prstTxWarp>
          </a:bodyPr>
          <a:lstStyle>
            <a:lvl1pPr algn="r">
              <a:defRPr sz="800">
                <a:cs typeface="+mn-cs"/>
              </a:defRPr>
            </a:lvl1pPr>
          </a:lstStyle>
          <a:p>
            <a:pPr>
              <a:defRPr/>
            </a:pPr>
            <a:r>
              <a:rPr lang="fr-CH"/>
              <a:t> </a:t>
            </a:r>
          </a:p>
        </p:txBody>
      </p:sp>
      <p:sp>
        <p:nvSpPr>
          <p:cNvPr id="1039" name="Line 15"/>
          <p:cNvSpPr>
            <a:spLocks noChangeShapeType="1"/>
          </p:cNvSpPr>
          <p:nvPr userDrawn="1"/>
        </p:nvSpPr>
        <p:spPr bwMode="auto">
          <a:xfrm>
            <a:off x="1403350" y="6237288"/>
            <a:ext cx="8108950" cy="0"/>
          </a:xfrm>
          <a:prstGeom prst="line">
            <a:avLst/>
          </a:prstGeom>
          <a:noFill/>
          <a:ln w="9525">
            <a:solidFill>
              <a:schemeClr val="tx1"/>
            </a:solidFill>
            <a:round/>
            <a:headEnd/>
            <a:tailEnd/>
          </a:ln>
          <a:effectLst/>
        </p:spPr>
        <p:txBody>
          <a:bodyPr/>
          <a:lstStyle/>
          <a:p>
            <a:pPr>
              <a:defRPr/>
            </a:pPr>
            <a:endParaRPr lang="de-CH">
              <a:cs typeface="+mn-cs"/>
            </a:endParaRPr>
          </a:p>
        </p:txBody>
      </p:sp>
      <p:pic>
        <p:nvPicPr>
          <p:cNvPr id="1031" name="LogoCOL" descr="Logo_col"/>
          <p:cNvPicPr>
            <a:picLocks noChangeAspect="1" noChangeArrowheads="1"/>
          </p:cNvPicPr>
          <p:nvPr userDrawn="1"/>
        </p:nvPicPr>
        <p:blipFill>
          <a:blip r:embed="rId13">
            <a:clrChange>
              <a:clrFrom>
                <a:srgbClr val="FFFFFF"/>
              </a:clrFrom>
              <a:clrTo>
                <a:srgbClr val="FFFFFF">
                  <a:alpha val="0"/>
                </a:srgbClr>
              </a:clrTo>
            </a:clrChange>
          </a:blip>
          <a:srcRect r="85231" b="40395"/>
          <a:stretch>
            <a:fillRect/>
          </a:stretch>
        </p:blipFill>
        <p:spPr bwMode="auto">
          <a:xfrm>
            <a:off x="392113" y="352425"/>
            <a:ext cx="274637" cy="361950"/>
          </a:xfrm>
          <a:prstGeom prst="rect">
            <a:avLst/>
          </a:prstGeom>
          <a:noFill/>
          <a:ln w="9525">
            <a:noFill/>
            <a:miter lim="800000"/>
            <a:headEnd/>
            <a:tailEnd/>
          </a:ln>
        </p:spPr>
      </p:pic>
      <p:sp>
        <p:nvSpPr>
          <p:cNvPr id="1032" name="Rectangle 19"/>
          <p:cNvSpPr>
            <a:spLocks noGrp="1" noChangeArrowheads="1"/>
          </p:cNvSpPr>
          <p:nvPr>
            <p:ph type="title"/>
          </p:nvPr>
        </p:nvSpPr>
        <p:spPr bwMode="auto">
          <a:xfrm>
            <a:off x="1289050" y="242888"/>
            <a:ext cx="8221663" cy="666750"/>
          </a:xfrm>
          <a:prstGeom prst="rect">
            <a:avLst/>
          </a:prstGeom>
          <a:noFill/>
          <a:ln w="9525">
            <a:noFill/>
            <a:miter lim="800000"/>
            <a:headEnd/>
            <a:tailEnd/>
          </a:ln>
        </p:spPr>
        <p:txBody>
          <a:bodyPr vert="horz" wrap="square" lIns="85542" tIns="42771" rIns="85542" bIns="42771" numCol="1" anchor="t" anchorCtr="0" compatLnSpc="1">
            <a:prstTxWarp prst="textNoShape">
              <a:avLst/>
            </a:prstTxWarp>
          </a:bodyPr>
          <a:lstStyle/>
          <a:p>
            <a:pPr lvl="0"/>
            <a:r>
              <a:rPr lang="fr-CH" smtClean="0"/>
              <a:t>Titelmasterformat durch Klicken bearbeiten</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180975" indent="-180975" algn="l" rtl="0" eaLnBrk="0" fontAlgn="base" hangingPunct="0">
        <a:spcBef>
          <a:spcPct val="20000"/>
        </a:spcBef>
        <a:spcAft>
          <a:spcPct val="0"/>
        </a:spcAft>
        <a:buChar char="•"/>
        <a:defRPr sz="2100">
          <a:solidFill>
            <a:schemeClr val="tx1"/>
          </a:solidFill>
          <a:latin typeface="+mn-lt"/>
          <a:ea typeface="+mn-ea"/>
          <a:cs typeface="+mn-cs"/>
        </a:defRPr>
      </a:lvl1pPr>
      <a:lvl2pPr marL="542925" indent="-182563" algn="l" rtl="0" eaLnBrk="0" fontAlgn="base" hangingPunct="0">
        <a:spcBef>
          <a:spcPct val="20000"/>
        </a:spcBef>
        <a:spcAft>
          <a:spcPct val="0"/>
        </a:spcAft>
        <a:buChar char="•"/>
        <a:defRPr sz="2100">
          <a:solidFill>
            <a:srgbClr val="5F5F5F"/>
          </a:solidFill>
          <a:latin typeface="+mn-lt"/>
        </a:defRPr>
      </a:lvl2pPr>
      <a:lvl3pPr marL="895350" indent="-173038" algn="l" rtl="0" eaLnBrk="0" fontAlgn="base" hangingPunct="0">
        <a:spcBef>
          <a:spcPct val="20000"/>
        </a:spcBef>
        <a:spcAft>
          <a:spcPct val="0"/>
        </a:spcAft>
        <a:buChar char="•"/>
        <a:defRPr sz="2100">
          <a:solidFill>
            <a:srgbClr val="5F5F5F"/>
          </a:solidFill>
          <a:latin typeface="+mn-lt"/>
        </a:defRPr>
      </a:lvl3pPr>
      <a:lvl4pPr marL="1257300" indent="-182563" algn="l" rtl="0" eaLnBrk="0" fontAlgn="base" hangingPunct="0">
        <a:spcBef>
          <a:spcPct val="20000"/>
        </a:spcBef>
        <a:spcAft>
          <a:spcPct val="0"/>
        </a:spcAft>
        <a:buChar char="•"/>
        <a:defRPr sz="2100">
          <a:solidFill>
            <a:srgbClr val="5F5F5F"/>
          </a:solidFill>
          <a:latin typeface="+mn-lt"/>
        </a:defRPr>
      </a:lvl4pPr>
      <a:lvl5pPr marL="1619250" indent="-180975" algn="l" rtl="0" eaLnBrk="0" fontAlgn="base" hangingPunct="0">
        <a:spcBef>
          <a:spcPct val="20000"/>
        </a:spcBef>
        <a:spcAft>
          <a:spcPct val="0"/>
        </a:spcAft>
        <a:buChar char="•"/>
        <a:defRPr sz="2100">
          <a:solidFill>
            <a:srgbClr val="5F5F5F"/>
          </a:solidFill>
          <a:latin typeface="+mn-lt"/>
        </a:defRPr>
      </a:lvl5pPr>
      <a:lvl6pPr marL="2076450" indent="-180975" algn="l" rtl="0" fontAlgn="base">
        <a:spcBef>
          <a:spcPct val="20000"/>
        </a:spcBef>
        <a:spcAft>
          <a:spcPct val="0"/>
        </a:spcAft>
        <a:buChar char="•"/>
        <a:defRPr sz="2100">
          <a:solidFill>
            <a:srgbClr val="5F5F5F"/>
          </a:solidFill>
          <a:latin typeface="+mn-lt"/>
        </a:defRPr>
      </a:lvl6pPr>
      <a:lvl7pPr marL="2533650" indent="-180975" algn="l" rtl="0" fontAlgn="base">
        <a:spcBef>
          <a:spcPct val="20000"/>
        </a:spcBef>
        <a:spcAft>
          <a:spcPct val="0"/>
        </a:spcAft>
        <a:buChar char="•"/>
        <a:defRPr sz="2100">
          <a:solidFill>
            <a:srgbClr val="5F5F5F"/>
          </a:solidFill>
          <a:latin typeface="+mn-lt"/>
        </a:defRPr>
      </a:lvl7pPr>
      <a:lvl8pPr marL="2990850" indent="-180975" algn="l" rtl="0" fontAlgn="base">
        <a:spcBef>
          <a:spcPct val="20000"/>
        </a:spcBef>
        <a:spcAft>
          <a:spcPct val="0"/>
        </a:spcAft>
        <a:buChar char="•"/>
        <a:defRPr sz="2100">
          <a:solidFill>
            <a:srgbClr val="5F5F5F"/>
          </a:solidFill>
          <a:latin typeface="+mn-lt"/>
        </a:defRPr>
      </a:lvl8pPr>
      <a:lvl9pPr marL="3448050" indent="-180975" algn="l" rtl="0" fontAlgn="base">
        <a:spcBef>
          <a:spcPct val="20000"/>
        </a:spcBef>
        <a:spcAft>
          <a:spcPct val="0"/>
        </a:spcAft>
        <a:buChar char="•"/>
        <a:defRPr sz="2100">
          <a:solidFill>
            <a:srgbClr val="5F5F5F"/>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1065213" y="1844675"/>
            <a:ext cx="8047037" cy="3097213"/>
          </a:xfrm>
        </p:spPr>
        <p:txBody>
          <a:bodyPr/>
          <a:lstStyle/>
          <a:p>
            <a:pPr algn="ctr" eaLnBrk="1" hangingPunct="1"/>
            <a:r>
              <a:rPr lang="fr-CH" sz="4800" smtClean="0"/>
              <a:t>I. </a:t>
            </a:r>
            <a:r>
              <a:rPr lang="fr-CH" sz="4800" dirty="0" err="1" smtClean="0"/>
              <a:t>Vorgehen</a:t>
            </a:r>
            <a:r>
              <a:rPr lang="fr-CH" sz="4800" dirty="0" smtClean="0"/>
              <a:t> </a:t>
            </a:r>
            <a:r>
              <a:rPr lang="fr-CH" sz="4800" dirty="0" err="1" smtClean="0"/>
              <a:t>bei</a:t>
            </a:r>
            <a:r>
              <a:rPr lang="fr-CH" sz="4800" dirty="0" smtClean="0"/>
              <a:t> </a:t>
            </a:r>
            <a:r>
              <a:rPr lang="fr-CH" sz="4800" dirty="0" err="1" smtClean="0"/>
              <a:t>Arbeitsmarktkontrollen</a:t>
            </a:r>
            <a:r>
              <a:rPr lang="fr-CH" sz="4800" dirty="0" smtClean="0"/>
              <a:t/>
            </a:r>
            <a:br>
              <a:rPr lang="fr-CH" sz="4800" dirty="0" smtClean="0"/>
            </a:br>
            <a:r>
              <a:rPr lang="fr-CH" sz="4800" dirty="0" smtClean="0"/>
              <a:t/>
            </a:r>
            <a:br>
              <a:rPr lang="fr-CH" sz="4800" dirty="0" smtClean="0"/>
            </a:br>
            <a:r>
              <a:rPr lang="fr-CH" sz="1800" b="0" dirty="0" smtClean="0"/>
              <a:t>Urs Sager, ZPK </a:t>
            </a:r>
            <a:r>
              <a:rPr lang="fr-CH" sz="1800" b="0" dirty="0" err="1" smtClean="0"/>
              <a:t>Schreinergewerbe</a:t>
            </a:r>
            <a:endParaRPr lang="fr-CH" sz="1800" b="0" dirty="0" smtClean="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p:txBody>
          <a:bodyPr/>
          <a:lstStyle/>
          <a:p>
            <a:pPr eaLnBrk="1" hangingPunct="1"/>
            <a:r>
              <a:rPr lang="fr-CH" sz="2800" smtClean="0"/>
              <a:t>8. Abschluss des Verfahrens beim Kontrollorgan</a:t>
            </a:r>
          </a:p>
        </p:txBody>
      </p:sp>
      <p:sp>
        <p:nvSpPr>
          <p:cNvPr id="32770" name="Rectangle 3"/>
          <p:cNvSpPr>
            <a:spLocks noGrp="1" noChangeArrowheads="1"/>
          </p:cNvSpPr>
          <p:nvPr>
            <p:ph idx="4294967295"/>
          </p:nvPr>
        </p:nvSpPr>
        <p:spPr>
          <a:xfrm>
            <a:off x="849313" y="1557338"/>
            <a:ext cx="8231187" cy="4932362"/>
          </a:xfrm>
        </p:spPr>
        <p:txBody>
          <a:bodyPr/>
          <a:lstStyle/>
          <a:p>
            <a:pPr marL="514350" indent="-514350"/>
            <a:r>
              <a:rPr lang="de-CH" sz="1600" b="1" smtClean="0"/>
              <a:t>Kein Verdacht auf GAV-Verletzung:</a:t>
            </a:r>
          </a:p>
          <a:p>
            <a:pPr marL="514350" indent="-514350"/>
            <a:endParaRPr lang="de-CH" sz="1600" b="1" smtClean="0"/>
          </a:p>
          <a:p>
            <a:pPr marL="514350" indent="-514350">
              <a:buFontTx/>
              <a:buNone/>
            </a:pPr>
            <a:r>
              <a:rPr lang="de-CH" sz="1600" smtClean="0"/>
              <a:t>	Abschluss der Kontrolle: Erledigungsschreiben der PK (PK kann dies dem Kontrollorgan delegieren)</a:t>
            </a:r>
          </a:p>
          <a:p>
            <a:pPr marL="514350" indent="-514350"/>
            <a:endParaRPr lang="de-CH" sz="1600" smtClean="0"/>
          </a:p>
          <a:p>
            <a:pPr marL="514350" indent="-514350"/>
            <a:endParaRPr lang="en-US" sz="1600" smtClean="0"/>
          </a:p>
          <a:p>
            <a:pPr marL="514350" indent="-514350"/>
            <a:r>
              <a:rPr lang="en-US" sz="1600" b="1" smtClean="0"/>
              <a:t>Verdacht auf GAV-Verletzung:</a:t>
            </a:r>
          </a:p>
          <a:p>
            <a:pPr marL="514350" indent="-514350"/>
            <a:endParaRPr lang="en-US" sz="1600" b="1" smtClean="0"/>
          </a:p>
          <a:p>
            <a:pPr marL="514350" indent="-514350">
              <a:buFontTx/>
              <a:buNone/>
            </a:pPr>
            <a:r>
              <a:rPr lang="en-US" sz="1600" smtClean="0"/>
              <a:t>	Verfassung eines Kontrollberichts und Weiterleitung an PK</a:t>
            </a:r>
          </a:p>
        </p:txBody>
      </p:sp>
      <p:sp>
        <p:nvSpPr>
          <p:cNvPr id="32771" name="Foliennummernplatzhalter 3"/>
          <p:cNvSpPr txBox="1">
            <a:spLocks noGrp="1"/>
          </p:cNvSpPr>
          <p:nvPr/>
        </p:nvSpPr>
        <p:spPr bwMode="auto">
          <a:xfrm>
            <a:off x="7185025" y="6454775"/>
            <a:ext cx="2417763" cy="317500"/>
          </a:xfrm>
          <a:prstGeom prst="rect">
            <a:avLst/>
          </a:prstGeom>
          <a:noFill/>
          <a:ln w="9525">
            <a:noFill/>
            <a:miter lim="800000"/>
            <a:headEnd/>
            <a:tailEnd/>
          </a:ln>
        </p:spPr>
        <p:txBody>
          <a:bodyPr lIns="85542" tIns="42771" rIns="85542" bIns="42771"/>
          <a:lstStyle/>
          <a:p>
            <a:pPr algn="r" defTabSz="855663"/>
            <a:fld id="{68FCF322-A8BD-4804-A5F5-A95E4A0F1EC3}" type="slidenum">
              <a:rPr lang="fr-CH" sz="900"/>
              <a:pPr algn="r" defTabSz="855663"/>
              <a:t>10</a:t>
            </a:fld>
            <a:r>
              <a:rPr lang="fr-CH" sz="80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p:txBody>
          <a:bodyPr/>
          <a:lstStyle/>
          <a:p>
            <a:pPr eaLnBrk="1" hangingPunct="1"/>
            <a:r>
              <a:rPr lang="fr-CH" smtClean="0"/>
              <a:t>9. Auskunftspflichtverletzung</a:t>
            </a:r>
          </a:p>
        </p:txBody>
      </p:sp>
      <p:sp>
        <p:nvSpPr>
          <p:cNvPr id="34818" name="Rectangle 3"/>
          <p:cNvSpPr>
            <a:spLocks noGrp="1" noChangeArrowheads="1"/>
          </p:cNvSpPr>
          <p:nvPr>
            <p:ph idx="4294967295"/>
          </p:nvPr>
        </p:nvSpPr>
        <p:spPr>
          <a:xfrm>
            <a:off x="849313" y="1557338"/>
            <a:ext cx="8231187" cy="4932362"/>
          </a:xfrm>
        </p:spPr>
        <p:txBody>
          <a:bodyPr/>
          <a:lstStyle/>
          <a:p>
            <a:pPr marL="514350" indent="-514350"/>
            <a:r>
              <a:rPr lang="de-CH" sz="1600" b="1" smtClean="0"/>
              <a:t>Verweigert der kontrollierte Arbeitgeber die Auskunftspflicht oder reicht er nicht alle eingeforderten Unterlagen ein:</a:t>
            </a:r>
          </a:p>
          <a:p>
            <a:pPr marL="514350" indent="-514350"/>
            <a:endParaRPr lang="de-CH" sz="1600" b="1" smtClean="0"/>
          </a:p>
          <a:p>
            <a:pPr marL="514350" indent="-514350"/>
            <a:r>
              <a:rPr lang="de-CH" sz="1600" smtClean="0"/>
              <a:t>Kontrollorgan mahnt den säumigen Arbeitgeber</a:t>
            </a:r>
          </a:p>
          <a:p>
            <a:pPr marL="514350" indent="-514350"/>
            <a:endParaRPr lang="de-CH" sz="1600" b="1" smtClean="0"/>
          </a:p>
          <a:p>
            <a:pPr marL="514350" indent="-514350"/>
            <a:r>
              <a:rPr lang="de-CH" sz="1600" smtClean="0"/>
              <a:t>Kontrollorgan meldet Auskunftspflichtverletzung der PK. Diese meldet die Auskunftspflichtverletzung dem zuständigen kantonalen Amt.</a:t>
            </a:r>
          </a:p>
          <a:p>
            <a:pPr marL="514350" indent="-514350"/>
            <a:endParaRPr lang="de-CH" sz="1600" smtClean="0"/>
          </a:p>
          <a:p>
            <a:pPr marL="514350" indent="-514350"/>
            <a:r>
              <a:rPr lang="de-CH" sz="1600" smtClean="0"/>
              <a:t>Kantonales Amt stellt die nachträglich eingereichten Unterlagen zu. Wenn keine Unterlagen mehr eingereicht werden, kann der Fall von der PK abgeschlossen werden.</a:t>
            </a:r>
          </a:p>
          <a:p>
            <a:pPr marL="514350" indent="-514350"/>
            <a:endParaRPr lang="de-CH" sz="1600" smtClean="0"/>
          </a:p>
          <a:p>
            <a:pPr marL="514350" indent="-514350"/>
            <a:r>
              <a:rPr lang="de-CH" sz="1600" smtClean="0"/>
              <a:t>Die PK kann das Kontrollorgan ermächtigen, die Mitteilung selbständig an das Amt vorzunehmen und die PK zu informieren.</a:t>
            </a:r>
          </a:p>
          <a:p>
            <a:pPr marL="514350" indent="-514350"/>
            <a:endParaRPr lang="de-CH" sz="1600" smtClean="0"/>
          </a:p>
          <a:p>
            <a:pPr marL="514350" indent="-514350"/>
            <a:r>
              <a:rPr lang="de-CH" sz="1600" smtClean="0"/>
              <a:t>Problematik: Dokumente werden nicht in GAV-Sprache eingereicht</a:t>
            </a:r>
            <a:endParaRPr lang="en-US" sz="1600" smtClean="0"/>
          </a:p>
          <a:p>
            <a:pPr marL="514350" indent="-514350">
              <a:lnSpc>
                <a:spcPts val="2000"/>
              </a:lnSpc>
              <a:spcBef>
                <a:spcPct val="0"/>
              </a:spcBef>
              <a:buFontTx/>
              <a:buNone/>
            </a:pPr>
            <a:endParaRPr lang="en-US" sz="1600" smtClean="0"/>
          </a:p>
        </p:txBody>
      </p:sp>
      <p:sp>
        <p:nvSpPr>
          <p:cNvPr id="34819" name="Foliennummernplatzhalter 3"/>
          <p:cNvSpPr txBox="1">
            <a:spLocks noGrp="1"/>
          </p:cNvSpPr>
          <p:nvPr/>
        </p:nvSpPr>
        <p:spPr bwMode="auto">
          <a:xfrm>
            <a:off x="7185025" y="6454775"/>
            <a:ext cx="2417763" cy="317500"/>
          </a:xfrm>
          <a:prstGeom prst="rect">
            <a:avLst/>
          </a:prstGeom>
          <a:noFill/>
          <a:ln w="9525">
            <a:noFill/>
            <a:miter lim="800000"/>
            <a:headEnd/>
            <a:tailEnd/>
          </a:ln>
        </p:spPr>
        <p:txBody>
          <a:bodyPr lIns="85542" tIns="42771" rIns="85542" bIns="42771"/>
          <a:lstStyle/>
          <a:p>
            <a:pPr algn="r" defTabSz="855663"/>
            <a:fld id="{B04BE5F0-BEA4-4CA5-9444-9F97D2AFB1C7}" type="slidenum">
              <a:rPr lang="fr-CH" sz="900"/>
              <a:pPr algn="r" defTabSz="855663"/>
              <a:t>11</a:t>
            </a:fld>
            <a:r>
              <a:rPr lang="fr-CH" sz="80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liennummernplatzhalter 3"/>
          <p:cNvSpPr txBox="1">
            <a:spLocks noGrp="1"/>
          </p:cNvSpPr>
          <p:nvPr/>
        </p:nvSpPr>
        <p:spPr bwMode="auto">
          <a:xfrm>
            <a:off x="7185025" y="6454775"/>
            <a:ext cx="2417763" cy="317500"/>
          </a:xfrm>
          <a:prstGeom prst="rect">
            <a:avLst/>
          </a:prstGeom>
          <a:noFill/>
          <a:ln w="9525">
            <a:noFill/>
            <a:miter lim="800000"/>
            <a:headEnd/>
            <a:tailEnd/>
          </a:ln>
        </p:spPr>
        <p:txBody>
          <a:bodyPr lIns="85542" tIns="42771" rIns="85542" bIns="42771"/>
          <a:lstStyle/>
          <a:p>
            <a:pPr algn="r" defTabSz="855663"/>
            <a:fld id="{BD726548-52F2-4BBD-8ECB-A36EDFEA14ED}" type="slidenum">
              <a:rPr lang="fr-CH" sz="900"/>
              <a:pPr algn="r" defTabSz="855663"/>
              <a:t>12</a:t>
            </a:fld>
            <a:r>
              <a:rPr lang="fr-CH" sz="800"/>
              <a:t> </a:t>
            </a:r>
          </a:p>
        </p:txBody>
      </p:sp>
      <p:sp>
        <p:nvSpPr>
          <p:cNvPr id="36866" name="Rectangle 2"/>
          <p:cNvSpPr>
            <a:spLocks noGrp="1" noChangeArrowheads="1"/>
          </p:cNvSpPr>
          <p:nvPr>
            <p:ph type="title"/>
          </p:nvPr>
        </p:nvSpPr>
        <p:spPr>
          <a:xfrm>
            <a:off x="819150" y="333375"/>
            <a:ext cx="8904288" cy="574675"/>
          </a:xfrm>
        </p:spPr>
        <p:txBody>
          <a:bodyPr/>
          <a:lstStyle/>
          <a:p>
            <a:r>
              <a:rPr lang="de-CH" altLang="de-DE" smtClean="0">
                <a:ea typeface="ＭＳ Ｐゴシック" pitchFamily="34" charset="-128"/>
                <a:cs typeface="Arial" charset="0"/>
              </a:rPr>
              <a:t>Gruppendiskussion: Baustellenkontrolle</a:t>
            </a:r>
            <a:endParaRPr lang="de-CH" altLang="de-DE" u="sng" smtClean="0">
              <a:latin typeface="Calibri" pitchFamily="34" charset="0"/>
              <a:ea typeface="ＭＳ Ｐゴシック" pitchFamily="34" charset="-128"/>
              <a:cs typeface="Arial" charset="0"/>
            </a:endParaRPr>
          </a:p>
        </p:txBody>
      </p:sp>
      <p:sp>
        <p:nvSpPr>
          <p:cNvPr id="6" name="Rectangle 3"/>
          <p:cNvSpPr txBox="1">
            <a:spLocks noChangeArrowheads="1"/>
          </p:cNvSpPr>
          <p:nvPr/>
        </p:nvSpPr>
        <p:spPr bwMode="auto">
          <a:xfrm>
            <a:off x="1423988" y="1268413"/>
            <a:ext cx="8024812" cy="5437187"/>
          </a:xfrm>
          <a:prstGeom prst="rect">
            <a:avLst/>
          </a:prstGeom>
          <a:noFill/>
          <a:ln w="9525">
            <a:noFill/>
            <a:miter lim="800000"/>
            <a:headEnd/>
            <a:tailEnd/>
          </a:ln>
        </p:spPr>
        <p:txBody>
          <a:bodyPr lIns="91444" tIns="45723" rIns="91444" bIns="45723">
            <a:normAutofit/>
          </a:bodyPr>
          <a:lstStyle>
            <a:lvl1pPr marL="180975" indent="-180975" algn="l" rtl="0" eaLnBrk="0" fontAlgn="base" hangingPunct="0">
              <a:spcBef>
                <a:spcPct val="20000"/>
              </a:spcBef>
              <a:spcAft>
                <a:spcPct val="0"/>
              </a:spcAft>
              <a:buChar char="•"/>
              <a:defRPr sz="2100">
                <a:solidFill>
                  <a:schemeClr val="tx1"/>
                </a:solidFill>
                <a:latin typeface="+mn-lt"/>
                <a:ea typeface="+mn-ea"/>
                <a:cs typeface="+mn-cs"/>
              </a:defRPr>
            </a:lvl1pPr>
            <a:lvl2pPr marL="542925" indent="-182563" algn="l" rtl="0" eaLnBrk="0" fontAlgn="base" hangingPunct="0">
              <a:spcBef>
                <a:spcPct val="20000"/>
              </a:spcBef>
              <a:spcAft>
                <a:spcPct val="0"/>
              </a:spcAft>
              <a:buChar char="•"/>
              <a:defRPr sz="2100">
                <a:solidFill>
                  <a:srgbClr val="5F5F5F"/>
                </a:solidFill>
                <a:latin typeface="+mn-lt"/>
              </a:defRPr>
            </a:lvl2pPr>
            <a:lvl3pPr marL="895350" indent="-173038" algn="l" rtl="0" eaLnBrk="0" fontAlgn="base" hangingPunct="0">
              <a:spcBef>
                <a:spcPct val="20000"/>
              </a:spcBef>
              <a:spcAft>
                <a:spcPct val="0"/>
              </a:spcAft>
              <a:buChar char="•"/>
              <a:defRPr sz="2100">
                <a:solidFill>
                  <a:srgbClr val="5F5F5F"/>
                </a:solidFill>
                <a:latin typeface="+mn-lt"/>
              </a:defRPr>
            </a:lvl3pPr>
            <a:lvl4pPr marL="1257300" indent="-182563" algn="l" rtl="0" eaLnBrk="0" fontAlgn="base" hangingPunct="0">
              <a:spcBef>
                <a:spcPct val="20000"/>
              </a:spcBef>
              <a:spcAft>
                <a:spcPct val="0"/>
              </a:spcAft>
              <a:buChar char="•"/>
              <a:defRPr sz="2100">
                <a:solidFill>
                  <a:srgbClr val="5F5F5F"/>
                </a:solidFill>
                <a:latin typeface="+mn-lt"/>
              </a:defRPr>
            </a:lvl4pPr>
            <a:lvl5pPr marL="1619250" indent="-180975" algn="l" rtl="0" eaLnBrk="0" fontAlgn="base" hangingPunct="0">
              <a:spcBef>
                <a:spcPct val="20000"/>
              </a:spcBef>
              <a:spcAft>
                <a:spcPct val="0"/>
              </a:spcAft>
              <a:buChar char="•"/>
              <a:defRPr sz="2100">
                <a:solidFill>
                  <a:srgbClr val="5F5F5F"/>
                </a:solidFill>
                <a:latin typeface="+mn-lt"/>
              </a:defRPr>
            </a:lvl5pPr>
            <a:lvl6pPr marL="2076450" indent="-180975" algn="l" rtl="0" fontAlgn="base">
              <a:spcBef>
                <a:spcPct val="20000"/>
              </a:spcBef>
              <a:spcAft>
                <a:spcPct val="0"/>
              </a:spcAft>
              <a:buChar char="•"/>
              <a:defRPr sz="2100">
                <a:solidFill>
                  <a:srgbClr val="5F5F5F"/>
                </a:solidFill>
                <a:latin typeface="+mn-lt"/>
              </a:defRPr>
            </a:lvl6pPr>
            <a:lvl7pPr marL="2533650" indent="-180975" algn="l" rtl="0" fontAlgn="base">
              <a:spcBef>
                <a:spcPct val="20000"/>
              </a:spcBef>
              <a:spcAft>
                <a:spcPct val="0"/>
              </a:spcAft>
              <a:buChar char="•"/>
              <a:defRPr sz="2100">
                <a:solidFill>
                  <a:srgbClr val="5F5F5F"/>
                </a:solidFill>
                <a:latin typeface="+mn-lt"/>
              </a:defRPr>
            </a:lvl7pPr>
            <a:lvl8pPr marL="2990850" indent="-180975" algn="l" rtl="0" fontAlgn="base">
              <a:spcBef>
                <a:spcPct val="20000"/>
              </a:spcBef>
              <a:spcAft>
                <a:spcPct val="0"/>
              </a:spcAft>
              <a:buChar char="•"/>
              <a:defRPr sz="2100">
                <a:solidFill>
                  <a:srgbClr val="5F5F5F"/>
                </a:solidFill>
                <a:latin typeface="+mn-lt"/>
              </a:defRPr>
            </a:lvl8pPr>
            <a:lvl9pPr marL="3448050" indent="-180975" algn="l" rtl="0" fontAlgn="base">
              <a:spcBef>
                <a:spcPct val="20000"/>
              </a:spcBef>
              <a:spcAft>
                <a:spcPct val="0"/>
              </a:spcAft>
              <a:buChar char="•"/>
              <a:defRPr sz="2100">
                <a:solidFill>
                  <a:srgbClr val="5F5F5F"/>
                </a:solidFill>
                <a:latin typeface="+mn-lt"/>
              </a:defRPr>
            </a:lvl9pPr>
          </a:lstStyle>
          <a:p>
            <a:pPr>
              <a:buFont typeface="Wingdings" pitchFamily="2" charset="2"/>
              <a:buNone/>
              <a:defRPr/>
            </a:pPr>
            <a:r>
              <a:rPr lang="de-CH" altLang="de-DE" sz="2400" b="1" kern="0" dirty="0" smtClean="0">
                <a:ea typeface="ＭＳ Ｐゴシック" pitchFamily="34" charset="-128"/>
              </a:rPr>
              <a:t>Fragestellungen</a:t>
            </a:r>
            <a:endParaRPr lang="de-DE" altLang="de-DE" sz="2400" b="1" kern="0" dirty="0" smtClean="0">
              <a:ea typeface="ＭＳ Ｐゴシック" pitchFamily="34" charset="-128"/>
            </a:endParaRPr>
          </a:p>
          <a:p>
            <a:pPr>
              <a:defRPr/>
            </a:pPr>
            <a:r>
              <a:rPr lang="de-CH" altLang="de-DE" sz="2400" kern="0" dirty="0" smtClean="0">
                <a:ea typeface="ＭＳ Ｐゴシック" pitchFamily="34" charset="-128"/>
              </a:rPr>
              <a:t>Was ist aus Ihrer Sicht besonders wichtig, damit die Arbeitsmarktkontrolle gut abläuft?</a:t>
            </a:r>
          </a:p>
          <a:p>
            <a:pPr>
              <a:defRPr/>
            </a:pPr>
            <a:r>
              <a:rPr lang="de-CH" altLang="de-DE" sz="2400" kern="0" dirty="0" smtClean="0">
                <a:ea typeface="ＭＳ Ｐゴシック" pitchFamily="34" charset="-128"/>
              </a:rPr>
              <a:t>Wie sollen die Tätigkeiten am Einsatzort dokumentiert und damit Beweise sichergestellt werden?</a:t>
            </a:r>
          </a:p>
          <a:p>
            <a:pPr>
              <a:buFontTx/>
              <a:buNone/>
              <a:defRPr/>
            </a:pPr>
            <a:r>
              <a:rPr lang="de-CH" altLang="de-DE" sz="2400" b="1" kern="0" dirty="0" smtClean="0">
                <a:ea typeface="ＭＳ Ｐゴシック" pitchFamily="34" charset="-128"/>
                <a:sym typeface="Wingdings" pitchFamily="2" charset="2"/>
              </a:rPr>
              <a:t>Vorgehen</a:t>
            </a:r>
          </a:p>
          <a:p>
            <a:pPr>
              <a:buFontTx/>
              <a:buNone/>
              <a:defRPr/>
            </a:pPr>
            <a:r>
              <a:rPr lang="de-CH" altLang="de-DE" sz="2400" kern="0" dirty="0" smtClean="0">
                <a:ea typeface="ＭＳ Ｐゴシック" pitchFamily="34" charset="-128"/>
                <a:sym typeface="Wingdings" pitchFamily="2" charset="2"/>
              </a:rPr>
              <a:t>Schreiber/-in bestimmen für </a:t>
            </a:r>
            <a:r>
              <a:rPr lang="de-CH" altLang="de-DE" sz="2400" kern="0" dirty="0" err="1" smtClean="0">
                <a:ea typeface="ＭＳ Ｐゴシック" pitchFamily="34" charset="-128"/>
                <a:sym typeface="Wingdings" pitchFamily="2" charset="2"/>
              </a:rPr>
              <a:t>Flipchartnotizen</a:t>
            </a:r>
            <a:endParaRPr lang="de-CH" altLang="de-DE" sz="2400" kern="0" dirty="0" smtClean="0">
              <a:ea typeface="ＭＳ Ｐゴシック" pitchFamily="34" charset="-128"/>
              <a:sym typeface="Wingdings" pitchFamily="2" charset="2"/>
            </a:endParaRPr>
          </a:p>
          <a:p>
            <a:pPr>
              <a:lnSpc>
                <a:spcPct val="85000"/>
              </a:lnSpc>
              <a:spcBef>
                <a:spcPct val="0"/>
              </a:spcBef>
              <a:spcAft>
                <a:spcPct val="50000"/>
              </a:spcAft>
              <a:buFont typeface="Wingdings" pitchFamily="2" charset="2"/>
              <a:buChar char="Ø"/>
              <a:defRPr/>
            </a:pPr>
            <a:r>
              <a:rPr lang="de-CH" altLang="de-DE" sz="2400" kern="0" dirty="0" smtClean="0">
                <a:ea typeface="ＭＳ Ｐゴシック" pitchFamily="34" charset="-128"/>
                <a:sym typeface="Wingdings" pitchFamily="2" charset="2"/>
              </a:rPr>
              <a:t> Ideen sammeln – und (alle) notieren</a:t>
            </a:r>
          </a:p>
          <a:p>
            <a:pPr>
              <a:lnSpc>
                <a:spcPct val="85000"/>
              </a:lnSpc>
              <a:spcBef>
                <a:spcPct val="0"/>
              </a:spcBef>
              <a:spcAft>
                <a:spcPct val="50000"/>
              </a:spcAft>
              <a:buFont typeface="Wingdings" pitchFamily="2" charset="2"/>
              <a:buNone/>
              <a:defRPr/>
            </a:pPr>
            <a:r>
              <a:rPr lang="de-CH" altLang="de-DE" sz="2400" b="1" kern="0" dirty="0" smtClean="0">
                <a:ea typeface="ＭＳ Ｐゴシック" pitchFamily="34" charset="-128"/>
              </a:rPr>
              <a:t>Ergebnis</a:t>
            </a:r>
          </a:p>
          <a:p>
            <a:pPr>
              <a:lnSpc>
                <a:spcPct val="85000"/>
              </a:lnSpc>
              <a:spcBef>
                <a:spcPct val="0"/>
              </a:spcBef>
              <a:spcAft>
                <a:spcPct val="50000"/>
              </a:spcAft>
              <a:buFont typeface="Wingdings" pitchFamily="2" charset="2"/>
              <a:buChar char="Ø"/>
              <a:defRPr/>
            </a:pPr>
            <a:r>
              <a:rPr lang="de-CH" altLang="de-DE" sz="2400" kern="0" dirty="0" smtClean="0">
                <a:ea typeface="ＭＳ Ｐゴシック" pitchFamily="34" charset="-128"/>
              </a:rPr>
              <a:t> 1 Aussage auswählen und im Plenum einbringen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p:txBody>
          <a:bodyPr/>
          <a:lstStyle/>
          <a:p>
            <a:r>
              <a:rPr lang="fr-CH" smtClean="0"/>
              <a:t>Themenübersicht</a:t>
            </a:r>
          </a:p>
        </p:txBody>
      </p:sp>
      <p:sp>
        <p:nvSpPr>
          <p:cNvPr id="17410" name="Espace réservé du contenu 2"/>
          <p:cNvSpPr>
            <a:spLocks noGrp="1"/>
          </p:cNvSpPr>
          <p:nvPr>
            <p:ph idx="1"/>
          </p:nvPr>
        </p:nvSpPr>
        <p:spPr/>
        <p:txBody>
          <a:bodyPr/>
          <a:lstStyle/>
          <a:p>
            <a:pPr marL="457200" indent="-457200">
              <a:buFontTx/>
              <a:buAutoNum type="arabicPeriod"/>
            </a:pPr>
            <a:r>
              <a:rPr lang="fr-CH" sz="2000" smtClean="0"/>
              <a:t>Problematik</a:t>
            </a:r>
          </a:p>
          <a:p>
            <a:pPr marL="457200" indent="-457200">
              <a:buFontTx/>
              <a:buAutoNum type="arabicPeriod"/>
            </a:pPr>
            <a:r>
              <a:rPr lang="fr-CH" sz="2000" smtClean="0"/>
              <a:t>Brennpunkte</a:t>
            </a:r>
          </a:p>
          <a:p>
            <a:pPr marL="457200" indent="-457200">
              <a:buFontTx/>
              <a:buAutoNum type="arabicPeriod"/>
            </a:pPr>
            <a:r>
              <a:rPr lang="fr-CH" sz="2000" smtClean="0"/>
              <a:t>Vor-Ort-Kontrolle oder schriftliche Kontrolle</a:t>
            </a:r>
          </a:p>
          <a:p>
            <a:pPr marL="457200" indent="-457200">
              <a:buFontTx/>
              <a:buAutoNum type="arabicPeriod"/>
            </a:pPr>
            <a:r>
              <a:rPr lang="fr-CH" sz="2000" smtClean="0"/>
              <a:t>Ausweis</a:t>
            </a:r>
          </a:p>
          <a:p>
            <a:pPr marL="457200" indent="-457200">
              <a:buFontTx/>
              <a:buAutoNum type="arabicPeriod"/>
            </a:pPr>
            <a:r>
              <a:rPr lang="fr-CH" sz="2000" smtClean="0"/>
              <a:t>Verständigung / Sprache</a:t>
            </a:r>
          </a:p>
          <a:p>
            <a:pPr marL="457200" indent="-457200">
              <a:buFontTx/>
              <a:buAutoNum type="arabicPeriod"/>
            </a:pPr>
            <a:r>
              <a:rPr lang="fr-CH" sz="2000" smtClean="0"/>
              <a:t>Beweissicherung</a:t>
            </a:r>
          </a:p>
          <a:p>
            <a:pPr marL="457200" indent="-457200">
              <a:buFontTx/>
              <a:buAutoNum type="arabicPeriod"/>
            </a:pPr>
            <a:r>
              <a:rPr lang="fr-CH" sz="2000" smtClean="0"/>
              <a:t>Einforderung von weiteren Unterlagen</a:t>
            </a:r>
          </a:p>
          <a:p>
            <a:pPr marL="457200" indent="-457200">
              <a:buFontTx/>
              <a:buAutoNum type="arabicPeriod"/>
            </a:pPr>
            <a:r>
              <a:rPr lang="fr-CH" sz="2000" smtClean="0"/>
              <a:t>Abschluss des Verfahrens beim Kontrollorgan</a:t>
            </a:r>
          </a:p>
          <a:p>
            <a:pPr marL="457200" indent="-457200">
              <a:buFontTx/>
              <a:buAutoNum type="arabicPeriod"/>
            </a:pPr>
            <a:r>
              <a:rPr lang="fr-CH" sz="2000" smtClean="0"/>
              <a:t>Auskunftspflichtverletzung</a:t>
            </a:r>
          </a:p>
          <a:p>
            <a:pPr marL="457200" indent="-457200">
              <a:buFontTx/>
              <a:buAutoNum type="arabicPeriod"/>
            </a:pPr>
            <a:r>
              <a:rPr lang="fr-CH" sz="2000" smtClean="0"/>
              <a:t>Gruppendiskussion</a:t>
            </a:r>
          </a:p>
        </p:txBody>
      </p:sp>
      <p:sp>
        <p:nvSpPr>
          <p:cNvPr id="4" name="Espace réservé du numéro de diapositive 3"/>
          <p:cNvSpPr>
            <a:spLocks noGrp="1"/>
          </p:cNvSpPr>
          <p:nvPr>
            <p:ph type="sldNum" sz="quarter" idx="10"/>
          </p:nvPr>
        </p:nvSpPr>
        <p:spPr/>
        <p:txBody>
          <a:bodyPr/>
          <a:lstStyle/>
          <a:p>
            <a:pPr>
              <a:defRPr/>
            </a:pPr>
            <a:fld id="{58C7A8C1-7625-4530-B497-C79B85D8E8F5}" type="slidenum">
              <a:rPr lang="fr-CH" smtClean="0"/>
              <a:pPr>
                <a:defRPr/>
              </a:pPr>
              <a:t>2</a:t>
            </a:fld>
            <a:r>
              <a:rPr lang="fr-CH" smtClean="0"/>
              <a:t> </a:t>
            </a:r>
            <a:endParaRPr lang="fr-CH"/>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nummernplatzhalter 3"/>
          <p:cNvSpPr>
            <a:spLocks noGrp="1"/>
          </p:cNvSpPr>
          <p:nvPr>
            <p:ph type="sldNum" sz="quarter" idx="10"/>
          </p:nvPr>
        </p:nvSpPr>
        <p:spPr>
          <a:noFill/>
        </p:spPr>
        <p:txBody>
          <a:bodyPr/>
          <a:lstStyle/>
          <a:p>
            <a:pPr defTabSz="855663"/>
            <a:fld id="{340CBC93-AEBC-47FA-9FC5-F2B4ECB78FBC}" type="slidenum">
              <a:rPr lang="fr-CH" smtClean="0">
                <a:cs typeface="Arial" charset="0"/>
              </a:rPr>
              <a:pPr defTabSz="855663"/>
              <a:t>3</a:t>
            </a:fld>
            <a:r>
              <a:rPr lang="fr-CH" sz="800" smtClean="0">
                <a:cs typeface="Arial" charset="0"/>
              </a:rPr>
              <a:t> </a:t>
            </a:r>
          </a:p>
        </p:txBody>
      </p:sp>
      <p:sp>
        <p:nvSpPr>
          <p:cNvPr id="18434" name="Rectangle 2"/>
          <p:cNvSpPr>
            <a:spLocks noGrp="1" noChangeArrowheads="1"/>
          </p:cNvSpPr>
          <p:nvPr>
            <p:ph type="title"/>
          </p:nvPr>
        </p:nvSpPr>
        <p:spPr/>
        <p:txBody>
          <a:bodyPr/>
          <a:lstStyle/>
          <a:p>
            <a:pPr eaLnBrk="1" hangingPunct="1"/>
            <a:r>
              <a:rPr lang="fr-CH" smtClean="0"/>
              <a:t>1. Problematik</a:t>
            </a:r>
          </a:p>
        </p:txBody>
      </p:sp>
      <p:pic>
        <p:nvPicPr>
          <p:cNvPr id="18435" name="Picture 5"/>
          <p:cNvPicPr>
            <a:picLocks noChangeAspect="1" noChangeArrowheads="1"/>
          </p:cNvPicPr>
          <p:nvPr/>
        </p:nvPicPr>
        <p:blipFill>
          <a:blip r:embed="rId3"/>
          <a:srcRect/>
          <a:stretch>
            <a:fillRect/>
          </a:stretch>
        </p:blipFill>
        <p:spPr bwMode="auto">
          <a:xfrm>
            <a:off x="1712913" y="981075"/>
            <a:ext cx="7108825" cy="5027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CH" smtClean="0"/>
              <a:t>2. Brennpunkte</a:t>
            </a:r>
          </a:p>
        </p:txBody>
      </p:sp>
      <p:sp>
        <p:nvSpPr>
          <p:cNvPr id="20483" name="Rectangle 3"/>
          <p:cNvSpPr>
            <a:spLocks noGrp="1" noChangeArrowheads="1"/>
          </p:cNvSpPr>
          <p:nvPr>
            <p:ph idx="1"/>
          </p:nvPr>
        </p:nvSpPr>
        <p:spPr>
          <a:xfrm>
            <a:off x="849313" y="1557338"/>
            <a:ext cx="8231187" cy="4932362"/>
          </a:xfrm>
        </p:spPr>
        <p:txBody>
          <a:bodyPr/>
          <a:lstStyle/>
          <a:p>
            <a:pPr marL="514350" indent="-514350" eaLnBrk="1" hangingPunct="1">
              <a:spcBef>
                <a:spcPts val="600"/>
              </a:spcBef>
            </a:pPr>
            <a:r>
              <a:rPr lang="fr-CH" sz="2400" dirty="0" err="1" smtClean="0"/>
              <a:t>Entscheid</a:t>
            </a:r>
            <a:r>
              <a:rPr lang="fr-CH" sz="2400" dirty="0" smtClean="0"/>
              <a:t>: Vor-</a:t>
            </a:r>
            <a:r>
              <a:rPr lang="fr-CH" sz="2400" dirty="0" err="1" smtClean="0"/>
              <a:t>Ort</a:t>
            </a:r>
            <a:r>
              <a:rPr lang="fr-CH" sz="2400" dirty="0" smtClean="0"/>
              <a:t>-</a:t>
            </a:r>
            <a:r>
              <a:rPr lang="fr-CH" sz="2400" dirty="0" err="1" smtClean="0"/>
              <a:t>Kontrolle</a:t>
            </a:r>
            <a:r>
              <a:rPr lang="fr-CH" sz="2400" dirty="0" smtClean="0"/>
              <a:t> </a:t>
            </a:r>
            <a:r>
              <a:rPr lang="fr-CH" sz="2400" dirty="0" err="1" smtClean="0"/>
              <a:t>oder</a:t>
            </a:r>
            <a:r>
              <a:rPr lang="fr-CH" sz="2400" dirty="0" smtClean="0"/>
              <a:t> </a:t>
            </a:r>
            <a:r>
              <a:rPr lang="fr-CH" sz="2400" dirty="0" err="1" smtClean="0"/>
              <a:t>schriftliche</a:t>
            </a:r>
            <a:r>
              <a:rPr lang="fr-CH" sz="2400" dirty="0" smtClean="0"/>
              <a:t> </a:t>
            </a:r>
            <a:r>
              <a:rPr lang="fr-CH" sz="2400" dirty="0" err="1" smtClean="0"/>
              <a:t>Kontrolle</a:t>
            </a:r>
            <a:r>
              <a:rPr lang="fr-CH" sz="2400" dirty="0" smtClean="0"/>
              <a:t> (</a:t>
            </a:r>
            <a:r>
              <a:rPr lang="fr-CH" sz="2400" dirty="0" err="1" smtClean="0"/>
              <a:t>Kontrolle</a:t>
            </a:r>
            <a:r>
              <a:rPr lang="fr-CH" sz="2400" dirty="0" smtClean="0"/>
              <a:t> </a:t>
            </a:r>
            <a:r>
              <a:rPr lang="fr-CH" sz="2400" dirty="0" err="1" smtClean="0"/>
              <a:t>ohne</a:t>
            </a:r>
            <a:r>
              <a:rPr lang="fr-CH" sz="2400" dirty="0" smtClean="0"/>
              <a:t> </a:t>
            </a:r>
            <a:r>
              <a:rPr lang="fr-CH" sz="2400" dirty="0" err="1" smtClean="0"/>
              <a:t>Augenschein</a:t>
            </a:r>
            <a:r>
              <a:rPr lang="fr-CH" sz="2400" dirty="0" smtClean="0"/>
              <a:t> </a:t>
            </a:r>
            <a:r>
              <a:rPr lang="fr-CH" sz="2400" dirty="0" err="1" smtClean="0"/>
              <a:t>am</a:t>
            </a:r>
            <a:r>
              <a:rPr lang="fr-CH" sz="2400" dirty="0" smtClean="0"/>
              <a:t> </a:t>
            </a:r>
            <a:r>
              <a:rPr lang="fr-CH" sz="2400" dirty="0" err="1" smtClean="0"/>
              <a:t>Einsatzort</a:t>
            </a:r>
            <a:r>
              <a:rPr lang="fr-CH" sz="2400" dirty="0" smtClean="0"/>
              <a:t>)</a:t>
            </a:r>
          </a:p>
          <a:p>
            <a:pPr marL="514350" indent="-514350" eaLnBrk="1" hangingPunct="1">
              <a:spcBef>
                <a:spcPts val="600"/>
              </a:spcBef>
            </a:pPr>
            <a:r>
              <a:rPr lang="fr-CH" sz="2400" dirty="0" err="1" smtClean="0"/>
              <a:t>Verständigung</a:t>
            </a:r>
            <a:r>
              <a:rPr lang="fr-CH" sz="2400" dirty="0" smtClean="0"/>
              <a:t>/</a:t>
            </a:r>
            <a:r>
              <a:rPr lang="fr-CH" sz="2400" dirty="0" err="1" smtClean="0"/>
              <a:t>Sprache</a:t>
            </a:r>
            <a:r>
              <a:rPr lang="fr-CH" sz="2400" dirty="0" smtClean="0"/>
              <a:t> der </a:t>
            </a:r>
            <a:r>
              <a:rPr lang="fr-CH" sz="2400" dirty="0" err="1" smtClean="0"/>
              <a:t>Dokumente</a:t>
            </a:r>
            <a:endParaRPr lang="fr-CH" sz="2400" dirty="0" smtClean="0"/>
          </a:p>
          <a:p>
            <a:pPr marL="514350" indent="-514350" eaLnBrk="1" hangingPunct="1">
              <a:spcBef>
                <a:spcPts val="600"/>
              </a:spcBef>
            </a:pPr>
            <a:r>
              <a:rPr lang="fr-CH" sz="2400" dirty="0" err="1" smtClean="0"/>
              <a:t>Beweissicherung</a:t>
            </a:r>
            <a:r>
              <a:rPr lang="fr-CH" sz="2400" dirty="0" smtClean="0"/>
              <a:t> (</a:t>
            </a:r>
            <a:r>
              <a:rPr lang="fr-CH" sz="2400" dirty="0" err="1" smtClean="0"/>
              <a:t>Fotobeweis</a:t>
            </a:r>
            <a:r>
              <a:rPr lang="fr-CH" sz="2400" dirty="0" smtClean="0"/>
              <a:t>?)</a:t>
            </a:r>
          </a:p>
          <a:p>
            <a:pPr marL="514350" indent="-514350" eaLnBrk="1" hangingPunct="1">
              <a:spcBef>
                <a:spcPts val="600"/>
              </a:spcBef>
            </a:pPr>
            <a:r>
              <a:rPr lang="fr-CH" sz="2400" dirty="0" err="1" smtClean="0"/>
              <a:t>Auskunftspflichtverletzung</a:t>
            </a:r>
            <a:endParaRPr lang="fr-CH" sz="2400" dirty="0" smtClean="0"/>
          </a:p>
        </p:txBody>
      </p:sp>
      <p:sp>
        <p:nvSpPr>
          <p:cNvPr id="20484" name="Foliennummernplatzhalter 3"/>
          <p:cNvSpPr>
            <a:spLocks noGrp="1"/>
          </p:cNvSpPr>
          <p:nvPr>
            <p:ph type="sldNum" sz="quarter" idx="10"/>
          </p:nvPr>
        </p:nvSpPr>
        <p:spPr>
          <a:noFill/>
        </p:spPr>
        <p:txBody>
          <a:bodyPr/>
          <a:lstStyle/>
          <a:p>
            <a:pPr defTabSz="855663"/>
            <a:fld id="{7FED5115-8E52-4812-A504-B6C9A278D38E}" type="slidenum">
              <a:rPr lang="fr-CH" smtClean="0">
                <a:cs typeface="Arial" charset="0"/>
              </a:rPr>
              <a:pPr defTabSz="855663"/>
              <a:t>4</a:t>
            </a:fld>
            <a:r>
              <a:rPr lang="fr-CH" sz="800" smtClean="0">
                <a:cs typeface="Arial" charset="0"/>
              </a:rPr>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pPr eaLnBrk="1" hangingPunct="1"/>
            <a:r>
              <a:rPr lang="fr-CH" sz="2800" smtClean="0"/>
              <a:t>3. Vor-Ort-Kontrolle oder schriftliche Kontrolle</a:t>
            </a:r>
          </a:p>
        </p:txBody>
      </p:sp>
      <p:sp>
        <p:nvSpPr>
          <p:cNvPr id="22530" name="Rectangle 3"/>
          <p:cNvSpPr>
            <a:spLocks noGrp="1" noChangeArrowheads="1"/>
          </p:cNvSpPr>
          <p:nvPr>
            <p:ph idx="4294967295"/>
          </p:nvPr>
        </p:nvSpPr>
        <p:spPr>
          <a:xfrm>
            <a:off x="849313" y="1557338"/>
            <a:ext cx="8231187" cy="4932362"/>
          </a:xfrm>
        </p:spPr>
        <p:txBody>
          <a:bodyPr/>
          <a:lstStyle/>
          <a:p>
            <a:pPr marL="514350" indent="-514350"/>
            <a:r>
              <a:rPr lang="de-CH" sz="1200" b="1" dirty="0" smtClean="0"/>
              <a:t>Wer und nach welchen Kriterien wird entschieden, ob Kontrolle vor Ort oder schriftliche Kontrolle?</a:t>
            </a:r>
          </a:p>
          <a:p>
            <a:pPr marL="514350" indent="-514350"/>
            <a:endParaRPr lang="de-CH" sz="1200" b="1" dirty="0" smtClean="0"/>
          </a:p>
          <a:p>
            <a:pPr marL="514350" indent="-514350"/>
            <a:r>
              <a:rPr lang="en-US" sz="1200" dirty="0" smtClean="0"/>
              <a:t>PK </a:t>
            </a:r>
            <a:r>
              <a:rPr lang="en-US" sz="1200" dirty="0" err="1" smtClean="0"/>
              <a:t>entscheidet</a:t>
            </a:r>
            <a:r>
              <a:rPr lang="en-US" sz="1200" dirty="0" smtClean="0"/>
              <a:t>, </a:t>
            </a:r>
            <a:r>
              <a:rPr lang="en-US" sz="1200" dirty="0" err="1" smtClean="0"/>
              <a:t>kann</a:t>
            </a:r>
            <a:r>
              <a:rPr lang="en-US" sz="1200" dirty="0" smtClean="0"/>
              <a:t> </a:t>
            </a:r>
            <a:r>
              <a:rPr lang="en-US" sz="1200" dirty="0" err="1" smtClean="0"/>
              <a:t>aber</a:t>
            </a:r>
            <a:r>
              <a:rPr lang="en-US" sz="1200" dirty="0" smtClean="0"/>
              <a:t> </a:t>
            </a:r>
            <a:r>
              <a:rPr lang="en-US" sz="1200" dirty="0" err="1" smtClean="0"/>
              <a:t>Entscheidkompetenz</a:t>
            </a:r>
            <a:r>
              <a:rPr lang="en-US" sz="1200" dirty="0" smtClean="0"/>
              <a:t> an </a:t>
            </a:r>
            <a:r>
              <a:rPr lang="en-US" sz="1200" dirty="0" err="1" smtClean="0"/>
              <a:t>Kontrollorgan</a:t>
            </a:r>
            <a:r>
              <a:rPr lang="en-US" sz="1200" dirty="0" smtClean="0"/>
              <a:t> </a:t>
            </a:r>
            <a:r>
              <a:rPr lang="en-US" sz="1200" dirty="0" err="1" smtClean="0"/>
              <a:t>delegieren</a:t>
            </a:r>
            <a:endParaRPr lang="en-US" sz="1200" dirty="0" smtClean="0"/>
          </a:p>
          <a:p>
            <a:pPr marL="514350" indent="-514350"/>
            <a:endParaRPr lang="en-US" sz="1200" dirty="0" smtClean="0"/>
          </a:p>
          <a:p>
            <a:pPr marL="514350" indent="-514350"/>
            <a:r>
              <a:rPr lang="en-US" sz="1200" dirty="0" smtClean="0"/>
              <a:t>In </a:t>
            </a:r>
            <a:r>
              <a:rPr lang="en-US" sz="1200" dirty="0" err="1" smtClean="0"/>
              <a:t>erster</a:t>
            </a:r>
            <a:r>
              <a:rPr lang="en-US" sz="1200" dirty="0" smtClean="0"/>
              <a:t> </a:t>
            </a:r>
            <a:r>
              <a:rPr lang="en-US" sz="1200" dirty="0" err="1" smtClean="0"/>
              <a:t>Linie</a:t>
            </a:r>
            <a:r>
              <a:rPr lang="en-US" sz="1200" dirty="0" smtClean="0"/>
              <a:t> </a:t>
            </a:r>
            <a:r>
              <a:rPr lang="en-US" sz="1200" dirty="0" err="1" smtClean="0"/>
              <a:t>Vor</a:t>
            </a:r>
            <a:r>
              <a:rPr lang="en-US" sz="1200" dirty="0" smtClean="0"/>
              <a:t>-Ort-</a:t>
            </a:r>
            <a:r>
              <a:rPr lang="en-US" sz="1200" dirty="0" err="1" smtClean="0"/>
              <a:t>Kontrolle</a:t>
            </a:r>
            <a:r>
              <a:rPr lang="en-US" sz="1200" dirty="0" smtClean="0"/>
              <a:t>!!</a:t>
            </a:r>
          </a:p>
          <a:p>
            <a:pPr marL="514350" indent="-514350"/>
            <a:endParaRPr lang="en-US" sz="1200" dirty="0" smtClean="0"/>
          </a:p>
          <a:p>
            <a:pPr marL="514350" indent="-514350"/>
            <a:r>
              <a:rPr lang="en-US" sz="1200" dirty="0" smtClean="0"/>
              <a:t>Falls </a:t>
            </a:r>
            <a:r>
              <a:rPr lang="en-US" sz="1200" dirty="0" err="1" smtClean="0"/>
              <a:t>bei</a:t>
            </a:r>
            <a:r>
              <a:rPr lang="en-US" sz="1200" dirty="0" smtClean="0"/>
              <a:t> </a:t>
            </a:r>
            <a:r>
              <a:rPr lang="en-US" sz="1200" dirty="0" err="1" smtClean="0"/>
              <a:t>einer</a:t>
            </a:r>
            <a:r>
              <a:rPr lang="en-US" sz="1200" dirty="0" smtClean="0"/>
              <a:t> </a:t>
            </a:r>
            <a:r>
              <a:rPr lang="en-US" sz="1200" dirty="0" err="1" smtClean="0"/>
              <a:t>Vor</a:t>
            </a:r>
            <a:r>
              <a:rPr lang="en-US" sz="1200" dirty="0" smtClean="0"/>
              <a:t>-Ort-</a:t>
            </a:r>
            <a:r>
              <a:rPr lang="en-US" sz="1200" dirty="0" err="1" smtClean="0"/>
              <a:t>Kontrolle</a:t>
            </a:r>
            <a:r>
              <a:rPr lang="en-US" sz="1200" dirty="0" smtClean="0"/>
              <a:t> </a:t>
            </a:r>
            <a:r>
              <a:rPr lang="en-US" sz="1200" dirty="0" err="1" smtClean="0"/>
              <a:t>niemand</a:t>
            </a:r>
            <a:r>
              <a:rPr lang="en-US" sz="1200" dirty="0" smtClean="0"/>
              <a:t> </a:t>
            </a:r>
            <a:r>
              <a:rPr lang="en-US" sz="1200" dirty="0" err="1" smtClean="0"/>
              <a:t>angetroffen</a:t>
            </a:r>
            <a:r>
              <a:rPr lang="en-US" sz="1200" dirty="0" smtClean="0"/>
              <a:t> </a:t>
            </a:r>
            <a:r>
              <a:rPr lang="en-US" sz="1200" dirty="0" err="1" smtClean="0"/>
              <a:t>wird</a:t>
            </a:r>
            <a:r>
              <a:rPr lang="en-US" sz="1200" dirty="0" smtClean="0"/>
              <a:t>: </a:t>
            </a:r>
            <a:r>
              <a:rPr lang="en-US" sz="1200" dirty="0" err="1" smtClean="0"/>
              <a:t>schriftliche</a:t>
            </a:r>
            <a:r>
              <a:rPr lang="en-US" sz="1200" dirty="0" smtClean="0"/>
              <a:t> </a:t>
            </a:r>
            <a:r>
              <a:rPr lang="en-US" sz="1200" dirty="0" err="1" smtClean="0"/>
              <a:t>Kontrolle</a:t>
            </a:r>
            <a:endParaRPr lang="en-US" sz="1200" dirty="0" smtClean="0"/>
          </a:p>
          <a:p>
            <a:pPr marL="514350" indent="-514350"/>
            <a:endParaRPr lang="en-US" sz="1200" dirty="0" smtClean="0"/>
          </a:p>
          <a:p>
            <a:pPr marL="514350" indent="-514350"/>
            <a:endParaRPr lang="en-US" sz="1200" dirty="0" smtClean="0"/>
          </a:p>
          <a:p>
            <a:pPr marL="514350" indent="-514350"/>
            <a:r>
              <a:rPr lang="en-US" sz="1200" b="1" dirty="0" err="1" smtClean="0"/>
              <a:t>Allgemeine</a:t>
            </a:r>
            <a:r>
              <a:rPr lang="en-US" sz="1200" b="1" dirty="0" smtClean="0"/>
              <a:t> </a:t>
            </a:r>
            <a:r>
              <a:rPr lang="en-US" sz="1200" b="1" dirty="0" err="1" smtClean="0"/>
              <a:t>Entscheidkriterien</a:t>
            </a:r>
            <a:r>
              <a:rPr lang="en-US" sz="1200" dirty="0" smtClean="0"/>
              <a:t>:</a:t>
            </a:r>
          </a:p>
          <a:p>
            <a:pPr marL="514350" indent="-514350"/>
            <a:endParaRPr lang="en-US" sz="1200" dirty="0" smtClean="0"/>
          </a:p>
          <a:p>
            <a:pPr marL="514350" indent="-514350"/>
            <a:r>
              <a:rPr lang="en-US" sz="1200" dirty="0" err="1" smtClean="0"/>
              <a:t>Erstmalige</a:t>
            </a:r>
            <a:r>
              <a:rPr lang="en-US" sz="1200" dirty="0" smtClean="0"/>
              <a:t> </a:t>
            </a:r>
            <a:r>
              <a:rPr lang="en-US" sz="1200" dirty="0" err="1" smtClean="0"/>
              <a:t>Dienstleistungserbringung</a:t>
            </a:r>
            <a:r>
              <a:rPr lang="en-US" sz="1200" dirty="0" smtClean="0"/>
              <a:t> in der Schweiz</a:t>
            </a:r>
          </a:p>
          <a:p>
            <a:pPr marL="514350" indent="-514350"/>
            <a:r>
              <a:rPr lang="en-US" sz="1200" dirty="0" smtClean="0"/>
              <a:t>In der </a:t>
            </a:r>
            <a:r>
              <a:rPr lang="en-US" sz="1200" dirty="0" err="1" smtClean="0"/>
              <a:t>Vergangenheit</a:t>
            </a:r>
            <a:r>
              <a:rPr lang="en-US" sz="1200" dirty="0" smtClean="0"/>
              <a:t> </a:t>
            </a:r>
            <a:r>
              <a:rPr lang="en-US" sz="1200" dirty="0" err="1" smtClean="0"/>
              <a:t>wurden</a:t>
            </a:r>
            <a:r>
              <a:rPr lang="en-US" sz="1200" dirty="0" smtClean="0"/>
              <a:t> </a:t>
            </a:r>
            <a:r>
              <a:rPr lang="en-US" sz="1200" dirty="0" err="1" smtClean="0"/>
              <a:t>schon</a:t>
            </a:r>
            <a:r>
              <a:rPr lang="en-US" sz="1200" dirty="0" smtClean="0"/>
              <a:t> GAV-</a:t>
            </a:r>
            <a:r>
              <a:rPr lang="en-US" sz="1200" dirty="0" err="1" smtClean="0"/>
              <a:t>Verletzungen</a:t>
            </a:r>
            <a:r>
              <a:rPr lang="en-US" sz="1200" dirty="0" smtClean="0"/>
              <a:t> </a:t>
            </a:r>
            <a:r>
              <a:rPr lang="en-US" sz="1200" dirty="0" err="1" smtClean="0"/>
              <a:t>festgestellt</a:t>
            </a:r>
            <a:endParaRPr lang="en-US" sz="1200" dirty="0" smtClean="0"/>
          </a:p>
          <a:p>
            <a:pPr marL="514350" indent="-514350"/>
            <a:r>
              <a:rPr lang="en-US" sz="1200" dirty="0" err="1" smtClean="0"/>
              <a:t>Unternehmen</a:t>
            </a:r>
            <a:r>
              <a:rPr lang="en-US" sz="1200" dirty="0" smtClean="0"/>
              <a:t> </a:t>
            </a:r>
            <a:r>
              <a:rPr lang="en-US" sz="1200" dirty="0" err="1" smtClean="0"/>
              <a:t>wurde</a:t>
            </a:r>
            <a:r>
              <a:rPr lang="en-US" sz="1200" dirty="0" smtClean="0"/>
              <a:t> </a:t>
            </a:r>
            <a:r>
              <a:rPr lang="en-US" sz="1200" dirty="0" err="1" smtClean="0"/>
              <a:t>im</a:t>
            </a:r>
            <a:r>
              <a:rPr lang="en-US" sz="1200" dirty="0" smtClean="0"/>
              <a:t> </a:t>
            </a:r>
            <a:r>
              <a:rPr lang="en-US" sz="1200" dirty="0" err="1" smtClean="0"/>
              <a:t>Berichtsjahr</a:t>
            </a:r>
            <a:r>
              <a:rPr lang="en-US" sz="1200" dirty="0" smtClean="0"/>
              <a:t> </a:t>
            </a:r>
            <a:r>
              <a:rPr lang="en-US" sz="1200" dirty="0" err="1" smtClean="0"/>
              <a:t>noch</a:t>
            </a:r>
            <a:r>
              <a:rPr lang="en-US" sz="1200" dirty="0" smtClean="0"/>
              <a:t> </a:t>
            </a:r>
            <a:r>
              <a:rPr lang="en-US" sz="1200" dirty="0" err="1" smtClean="0"/>
              <a:t>nie</a:t>
            </a:r>
            <a:r>
              <a:rPr lang="en-US" sz="1200" dirty="0" smtClean="0"/>
              <a:t> </a:t>
            </a:r>
            <a:r>
              <a:rPr lang="en-US" sz="1200" dirty="0" err="1" smtClean="0"/>
              <a:t>kontrolliert</a:t>
            </a:r>
            <a:endParaRPr lang="en-US" sz="1200" dirty="0" smtClean="0"/>
          </a:p>
          <a:p>
            <a:pPr marL="514350" indent="-514350"/>
            <a:r>
              <a:rPr lang="en-US" sz="1200" dirty="0" err="1" smtClean="0"/>
              <a:t>Betriebe</a:t>
            </a:r>
            <a:r>
              <a:rPr lang="en-US" sz="1200" dirty="0" smtClean="0"/>
              <a:t> </a:t>
            </a:r>
            <a:r>
              <a:rPr lang="en-US" sz="1200" dirty="0" err="1" smtClean="0"/>
              <a:t>mit</a:t>
            </a:r>
            <a:r>
              <a:rPr lang="en-US" sz="1200" dirty="0" smtClean="0"/>
              <a:t> </a:t>
            </a:r>
            <a:r>
              <a:rPr lang="en-US" sz="1200" dirty="0" err="1" smtClean="0"/>
              <a:t>Verdacht</a:t>
            </a:r>
            <a:r>
              <a:rPr lang="en-US" sz="1200" dirty="0" smtClean="0"/>
              <a:t>, </a:t>
            </a:r>
            <a:r>
              <a:rPr lang="en-US" sz="1200" dirty="0" err="1" smtClean="0"/>
              <a:t>dass</a:t>
            </a:r>
            <a:r>
              <a:rPr lang="en-US" sz="1200" dirty="0" smtClean="0"/>
              <a:t> </a:t>
            </a:r>
            <a:r>
              <a:rPr lang="en-US" sz="1200" dirty="0" err="1" smtClean="0"/>
              <a:t>Betrieb</a:t>
            </a:r>
            <a:r>
              <a:rPr lang="en-US" sz="1200" dirty="0" smtClean="0"/>
              <a:t> </a:t>
            </a:r>
            <a:r>
              <a:rPr lang="en-US" sz="1200" dirty="0" err="1" smtClean="0"/>
              <a:t>mit</a:t>
            </a:r>
            <a:r>
              <a:rPr lang="en-US" sz="1200" dirty="0" smtClean="0"/>
              <a:t> </a:t>
            </a:r>
            <a:r>
              <a:rPr lang="en-US" sz="1200" dirty="0" err="1" smtClean="0"/>
              <a:t>Dienstleistungssperre</a:t>
            </a:r>
            <a:r>
              <a:rPr lang="en-US" sz="1200" dirty="0" smtClean="0"/>
              <a:t> </a:t>
            </a:r>
            <a:r>
              <a:rPr lang="en-US" sz="1200" dirty="0" err="1" smtClean="0"/>
              <a:t>belegt</a:t>
            </a:r>
            <a:r>
              <a:rPr lang="en-US" sz="1200" dirty="0" smtClean="0"/>
              <a:t> </a:t>
            </a:r>
            <a:r>
              <a:rPr lang="en-US" sz="1200" dirty="0" err="1" smtClean="0"/>
              <a:t>ist</a:t>
            </a:r>
            <a:endParaRPr lang="en-US" sz="1200" dirty="0" smtClean="0"/>
          </a:p>
          <a:p>
            <a:pPr marL="514350" indent="-514350"/>
            <a:r>
              <a:rPr lang="en-US" sz="1200" dirty="0" err="1" smtClean="0"/>
              <a:t>Betriebe</a:t>
            </a:r>
            <a:r>
              <a:rPr lang="en-US" sz="1200" dirty="0" smtClean="0"/>
              <a:t>, die </a:t>
            </a:r>
            <a:r>
              <a:rPr lang="en-US" sz="1200" dirty="0" err="1" smtClean="0"/>
              <a:t>angezeigt</a:t>
            </a:r>
            <a:r>
              <a:rPr lang="en-US" sz="1200" dirty="0" smtClean="0"/>
              <a:t> </a:t>
            </a:r>
            <a:r>
              <a:rPr lang="en-US" sz="1200" dirty="0" err="1" smtClean="0"/>
              <a:t>werden</a:t>
            </a:r>
            <a:r>
              <a:rPr lang="en-US" sz="1200" dirty="0" smtClean="0"/>
              <a:t>, </a:t>
            </a:r>
            <a:r>
              <a:rPr lang="en-US" sz="1200" dirty="0" err="1" smtClean="0"/>
              <a:t>bei</a:t>
            </a:r>
            <a:r>
              <a:rPr lang="en-US" sz="1200" dirty="0" smtClean="0"/>
              <a:t> </a:t>
            </a:r>
            <a:r>
              <a:rPr lang="en-US" sz="1200" dirty="0" err="1" smtClean="0"/>
              <a:t>denen</a:t>
            </a:r>
            <a:r>
              <a:rPr lang="en-US" sz="1200" dirty="0" smtClean="0"/>
              <a:t> der </a:t>
            </a:r>
            <a:r>
              <a:rPr lang="en-US" sz="1200" dirty="0" err="1" smtClean="0"/>
              <a:t>Verdacht</a:t>
            </a:r>
            <a:r>
              <a:rPr lang="en-US" sz="1200" dirty="0" smtClean="0"/>
              <a:t> auf </a:t>
            </a:r>
            <a:r>
              <a:rPr lang="en-US" sz="1200" dirty="0" err="1" smtClean="0"/>
              <a:t>einen</a:t>
            </a:r>
            <a:r>
              <a:rPr lang="en-US" sz="1200" dirty="0" smtClean="0"/>
              <a:t> </a:t>
            </a:r>
            <a:r>
              <a:rPr lang="en-US" sz="1200" dirty="0" err="1" smtClean="0"/>
              <a:t>Verstoss</a:t>
            </a:r>
            <a:r>
              <a:rPr lang="en-US" sz="1200" dirty="0" smtClean="0"/>
              <a:t> </a:t>
            </a:r>
            <a:r>
              <a:rPr lang="en-US" sz="1200" dirty="0" err="1" smtClean="0"/>
              <a:t>besteht</a:t>
            </a:r>
            <a:endParaRPr lang="en-US" sz="1200" dirty="0" smtClean="0"/>
          </a:p>
          <a:p>
            <a:pPr marL="514350" indent="-514350"/>
            <a:r>
              <a:rPr lang="en-US" sz="1200" dirty="0" err="1" smtClean="0"/>
              <a:t>Betriebe</a:t>
            </a:r>
            <a:r>
              <a:rPr lang="en-US" sz="1200" dirty="0" smtClean="0"/>
              <a:t>, die </a:t>
            </a:r>
            <a:r>
              <a:rPr lang="en-US" sz="1200" dirty="0" err="1" smtClean="0"/>
              <a:t>bei</a:t>
            </a:r>
            <a:r>
              <a:rPr lang="en-US" sz="1200" dirty="0" smtClean="0"/>
              <a:t> </a:t>
            </a:r>
            <a:r>
              <a:rPr lang="en-US" sz="1200" dirty="0" err="1" smtClean="0"/>
              <a:t>einer</a:t>
            </a:r>
            <a:r>
              <a:rPr lang="en-US" sz="1200" dirty="0" smtClean="0"/>
              <a:t> </a:t>
            </a:r>
            <a:r>
              <a:rPr lang="en-US" sz="1200" dirty="0" err="1" smtClean="0"/>
              <a:t>Kontrolle</a:t>
            </a:r>
            <a:r>
              <a:rPr lang="en-US" sz="1200" dirty="0" smtClean="0"/>
              <a:t> </a:t>
            </a:r>
            <a:r>
              <a:rPr lang="en-US" sz="1200" dirty="0" err="1" smtClean="0"/>
              <a:t>vor</a:t>
            </a:r>
            <a:r>
              <a:rPr lang="en-US" sz="1200" dirty="0" smtClean="0"/>
              <a:t> Ort </a:t>
            </a:r>
            <a:r>
              <a:rPr lang="en-US" sz="1200" dirty="0" err="1" smtClean="0"/>
              <a:t>zufällig</a:t>
            </a:r>
            <a:r>
              <a:rPr lang="en-US" sz="1200" dirty="0" smtClean="0"/>
              <a:t> </a:t>
            </a:r>
            <a:r>
              <a:rPr lang="en-US" sz="1200" dirty="0" err="1" smtClean="0"/>
              <a:t>entdeckt</a:t>
            </a:r>
            <a:r>
              <a:rPr lang="en-US" sz="1200" dirty="0" smtClean="0"/>
              <a:t> </a:t>
            </a:r>
            <a:r>
              <a:rPr lang="en-US" sz="1200" dirty="0" err="1" smtClean="0"/>
              <a:t>wurden</a:t>
            </a:r>
            <a:r>
              <a:rPr lang="en-US" sz="1200" dirty="0" smtClean="0"/>
              <a:t> und </a:t>
            </a:r>
            <a:r>
              <a:rPr lang="en-US" sz="1200" dirty="0" err="1" smtClean="0"/>
              <a:t>bei</a:t>
            </a:r>
            <a:r>
              <a:rPr lang="en-US" sz="1200" dirty="0" smtClean="0"/>
              <a:t> </a:t>
            </a:r>
            <a:r>
              <a:rPr lang="en-US" sz="1200" dirty="0" err="1" smtClean="0"/>
              <a:t>denen</a:t>
            </a:r>
            <a:r>
              <a:rPr lang="en-US" sz="1200" dirty="0" smtClean="0"/>
              <a:t> </a:t>
            </a:r>
            <a:r>
              <a:rPr lang="en-US" sz="1200" dirty="0" err="1" smtClean="0"/>
              <a:t>Verstösse</a:t>
            </a:r>
            <a:r>
              <a:rPr lang="en-US" sz="1200" dirty="0" smtClean="0"/>
              <a:t> </a:t>
            </a:r>
            <a:r>
              <a:rPr lang="en-US" sz="1200" dirty="0" err="1" smtClean="0"/>
              <a:t>vermutet</a:t>
            </a:r>
            <a:r>
              <a:rPr lang="en-US" sz="1200" dirty="0" smtClean="0"/>
              <a:t> </a:t>
            </a:r>
            <a:r>
              <a:rPr lang="en-US" sz="1200" dirty="0" err="1" smtClean="0"/>
              <a:t>werden</a:t>
            </a:r>
            <a:endParaRPr lang="en-US" sz="1200" dirty="0" smtClean="0"/>
          </a:p>
          <a:p>
            <a:pPr marL="514350" indent="-514350"/>
            <a:endParaRPr lang="fr-CH" sz="1600" dirty="0" smtClean="0"/>
          </a:p>
        </p:txBody>
      </p:sp>
      <p:sp>
        <p:nvSpPr>
          <p:cNvPr id="22531" name="Foliennummernplatzhalter 3"/>
          <p:cNvSpPr txBox="1">
            <a:spLocks noGrp="1"/>
          </p:cNvSpPr>
          <p:nvPr/>
        </p:nvSpPr>
        <p:spPr bwMode="auto">
          <a:xfrm>
            <a:off x="7185025" y="6454775"/>
            <a:ext cx="2417763" cy="317500"/>
          </a:xfrm>
          <a:prstGeom prst="rect">
            <a:avLst/>
          </a:prstGeom>
          <a:noFill/>
          <a:ln w="9525">
            <a:noFill/>
            <a:miter lim="800000"/>
            <a:headEnd/>
            <a:tailEnd/>
          </a:ln>
        </p:spPr>
        <p:txBody>
          <a:bodyPr lIns="85542" tIns="42771" rIns="85542" bIns="42771"/>
          <a:lstStyle/>
          <a:p>
            <a:pPr algn="r" defTabSz="855663"/>
            <a:fld id="{4FB361E5-DB23-4024-B227-84577D938953}" type="slidenum">
              <a:rPr lang="fr-CH" sz="900"/>
              <a:pPr algn="r" defTabSz="855663"/>
              <a:t>5</a:t>
            </a:fld>
            <a:r>
              <a:rPr lang="fr-CH" sz="80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pPr eaLnBrk="1" hangingPunct="1"/>
            <a:r>
              <a:rPr lang="fr-CH" smtClean="0"/>
              <a:t>4. Ausweis</a:t>
            </a:r>
          </a:p>
        </p:txBody>
      </p:sp>
      <p:sp>
        <p:nvSpPr>
          <p:cNvPr id="24578" name="Rectangle 3"/>
          <p:cNvSpPr>
            <a:spLocks noGrp="1" noChangeArrowheads="1"/>
          </p:cNvSpPr>
          <p:nvPr>
            <p:ph idx="4294967295"/>
          </p:nvPr>
        </p:nvSpPr>
        <p:spPr>
          <a:xfrm>
            <a:off x="849313" y="1557338"/>
            <a:ext cx="8231187" cy="4932362"/>
          </a:xfrm>
        </p:spPr>
        <p:txBody>
          <a:bodyPr/>
          <a:lstStyle/>
          <a:p>
            <a:pPr marL="514350" indent="-514350"/>
            <a:r>
              <a:rPr lang="de-CH" sz="1600" b="1" smtClean="0"/>
              <a:t>Jeder Kontrolleur sollte im Besitz eines Ausweises sein.</a:t>
            </a:r>
          </a:p>
          <a:p>
            <a:pPr marL="514350" indent="-514350"/>
            <a:endParaRPr lang="de-CH" sz="1600" b="1" smtClean="0"/>
          </a:p>
          <a:p>
            <a:pPr marL="514350" indent="-514350"/>
            <a:r>
              <a:rPr lang="de-CH" sz="1600" b="1" smtClean="0"/>
              <a:t>Ermächtigungsschreiben der PK</a:t>
            </a:r>
          </a:p>
        </p:txBody>
      </p:sp>
      <p:sp>
        <p:nvSpPr>
          <p:cNvPr id="24579" name="Foliennummernplatzhalter 3"/>
          <p:cNvSpPr txBox="1">
            <a:spLocks noGrp="1"/>
          </p:cNvSpPr>
          <p:nvPr/>
        </p:nvSpPr>
        <p:spPr bwMode="auto">
          <a:xfrm>
            <a:off x="7185025" y="6454775"/>
            <a:ext cx="2417763" cy="317500"/>
          </a:xfrm>
          <a:prstGeom prst="rect">
            <a:avLst/>
          </a:prstGeom>
          <a:noFill/>
          <a:ln w="9525">
            <a:noFill/>
            <a:miter lim="800000"/>
            <a:headEnd/>
            <a:tailEnd/>
          </a:ln>
        </p:spPr>
        <p:txBody>
          <a:bodyPr lIns="85542" tIns="42771" rIns="85542" bIns="42771"/>
          <a:lstStyle/>
          <a:p>
            <a:pPr algn="r" defTabSz="855663"/>
            <a:fld id="{89C50636-84EE-49EB-8ECB-51C060E37543}" type="slidenum">
              <a:rPr lang="fr-CH" sz="900"/>
              <a:pPr algn="r" defTabSz="855663"/>
              <a:t>6</a:t>
            </a:fld>
            <a:r>
              <a:rPr lang="fr-CH" sz="80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pPr eaLnBrk="1" hangingPunct="1"/>
            <a:r>
              <a:rPr lang="fr-CH" smtClean="0"/>
              <a:t>5. Verständigung / Sprache</a:t>
            </a:r>
          </a:p>
        </p:txBody>
      </p:sp>
      <p:sp>
        <p:nvSpPr>
          <p:cNvPr id="26626" name="Rectangle 3"/>
          <p:cNvSpPr>
            <a:spLocks noGrp="1" noChangeArrowheads="1"/>
          </p:cNvSpPr>
          <p:nvPr>
            <p:ph idx="4294967295"/>
          </p:nvPr>
        </p:nvSpPr>
        <p:spPr>
          <a:xfrm>
            <a:off x="849313" y="1557338"/>
            <a:ext cx="8231187" cy="4932362"/>
          </a:xfrm>
        </p:spPr>
        <p:txBody>
          <a:bodyPr/>
          <a:lstStyle/>
          <a:p>
            <a:pPr marL="514350" indent="-514350"/>
            <a:r>
              <a:rPr lang="de-CH" sz="1600" b="1" dirty="0"/>
              <a:t>In der Praxis konnte </a:t>
            </a:r>
            <a:r>
              <a:rPr lang="de-CH" sz="1600" b="1" dirty="0" smtClean="0"/>
              <a:t>die </a:t>
            </a:r>
            <a:r>
              <a:rPr lang="de-CH" sz="1600" b="1" dirty="0"/>
              <a:t>Erfahrung gemacht werden, dass fast immer jemand am Einsatzort zugegen ist, der die Fragen versteht und übersetzen kann</a:t>
            </a:r>
            <a:r>
              <a:rPr lang="de-CH" sz="1600" b="1" dirty="0" smtClean="0"/>
              <a:t>.</a:t>
            </a:r>
          </a:p>
          <a:p>
            <a:pPr marL="0" indent="0">
              <a:buNone/>
            </a:pPr>
            <a:endParaRPr lang="de-CH" sz="1600" b="1" dirty="0"/>
          </a:p>
          <a:p>
            <a:pPr marL="514350" indent="-514350"/>
            <a:r>
              <a:rPr lang="de-CH" sz="1600" b="1" dirty="0" smtClean="0"/>
              <a:t>Allenfalls können Dolmetscher hinzugezogen werden (z.B. auf Grossbaustellen).</a:t>
            </a:r>
            <a:endParaRPr lang="en-US" sz="1600" b="1" dirty="0" smtClean="0"/>
          </a:p>
        </p:txBody>
      </p:sp>
      <p:sp>
        <p:nvSpPr>
          <p:cNvPr id="26627" name="Foliennummernplatzhalter 3"/>
          <p:cNvSpPr txBox="1">
            <a:spLocks noGrp="1"/>
          </p:cNvSpPr>
          <p:nvPr/>
        </p:nvSpPr>
        <p:spPr bwMode="auto">
          <a:xfrm>
            <a:off x="7185025" y="6454775"/>
            <a:ext cx="2417763" cy="317500"/>
          </a:xfrm>
          <a:prstGeom prst="rect">
            <a:avLst/>
          </a:prstGeom>
          <a:noFill/>
          <a:ln w="9525">
            <a:noFill/>
            <a:miter lim="800000"/>
            <a:headEnd/>
            <a:tailEnd/>
          </a:ln>
        </p:spPr>
        <p:txBody>
          <a:bodyPr lIns="85542" tIns="42771" rIns="85542" bIns="42771"/>
          <a:lstStyle/>
          <a:p>
            <a:pPr algn="r" defTabSz="855663"/>
            <a:fld id="{A36AF277-23A8-4338-926B-F41EA103C458}" type="slidenum">
              <a:rPr lang="fr-CH" sz="900"/>
              <a:pPr algn="r" defTabSz="855663"/>
              <a:t>7</a:t>
            </a:fld>
            <a:r>
              <a:rPr lang="fr-CH" sz="80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pPr eaLnBrk="1" hangingPunct="1"/>
            <a:r>
              <a:rPr lang="fr-CH" smtClean="0"/>
              <a:t>6. Beweissicherung</a:t>
            </a:r>
          </a:p>
        </p:txBody>
      </p:sp>
      <p:sp>
        <p:nvSpPr>
          <p:cNvPr id="28674" name="Rectangle 3"/>
          <p:cNvSpPr>
            <a:spLocks noGrp="1" noChangeArrowheads="1"/>
          </p:cNvSpPr>
          <p:nvPr>
            <p:ph idx="4294967295"/>
          </p:nvPr>
        </p:nvSpPr>
        <p:spPr>
          <a:xfrm>
            <a:off x="849313" y="1557338"/>
            <a:ext cx="8231187" cy="4932362"/>
          </a:xfrm>
        </p:spPr>
        <p:txBody>
          <a:bodyPr/>
          <a:lstStyle/>
          <a:p>
            <a:pPr marL="514350" indent="-514350"/>
            <a:r>
              <a:rPr lang="de-CH" sz="1600" b="1" dirty="0" smtClean="0"/>
              <a:t>Tätigkeit muss genau dokumentiert sein. Nur so kann die Anwendbarkeit eines GAV und die richtige Einstufung der kontrollierten Person sicher-gestellt werden.</a:t>
            </a:r>
          </a:p>
          <a:p>
            <a:pPr marL="514350" indent="-514350"/>
            <a:endParaRPr lang="de-CH" sz="1600" b="1" dirty="0" smtClean="0"/>
          </a:p>
          <a:p>
            <a:pPr marL="514350" indent="-514350"/>
            <a:r>
              <a:rPr lang="de-CH" sz="1600" dirty="0" smtClean="0"/>
              <a:t>Art der Tätigkeit: Fotobeweis oder sehr genaue und ausführliche Beschreibung</a:t>
            </a:r>
          </a:p>
          <a:p>
            <a:pPr marL="514350" indent="-514350"/>
            <a:r>
              <a:rPr lang="en-US" sz="1600" dirty="0" err="1" smtClean="0"/>
              <a:t>Ausweise</a:t>
            </a:r>
            <a:r>
              <a:rPr lang="en-US" sz="1600" dirty="0" smtClean="0"/>
              <a:t> und </a:t>
            </a:r>
            <a:r>
              <a:rPr lang="en-US" sz="1600" dirty="0" err="1" smtClean="0"/>
              <a:t>Bewilligungen</a:t>
            </a:r>
            <a:r>
              <a:rPr lang="en-US" sz="1600" dirty="0" smtClean="0"/>
              <a:t>: </a:t>
            </a:r>
            <a:r>
              <a:rPr lang="en-US" sz="1600" dirty="0" err="1" smtClean="0"/>
              <a:t>Fotobeweis</a:t>
            </a:r>
            <a:endParaRPr lang="en-US" sz="1600" dirty="0" smtClean="0"/>
          </a:p>
          <a:p>
            <a:pPr marL="514350" indent="-514350"/>
            <a:r>
              <a:rPr lang="en-US" sz="1600" dirty="0" err="1" smtClean="0"/>
              <a:t>Fragen</a:t>
            </a:r>
            <a:r>
              <a:rPr lang="en-US" sz="1600" dirty="0" smtClean="0"/>
              <a:t> </a:t>
            </a:r>
            <a:r>
              <a:rPr lang="en-US" sz="1600" dirty="0" err="1" smtClean="0"/>
              <a:t>zur</a:t>
            </a:r>
            <a:r>
              <a:rPr lang="en-US" sz="1600" dirty="0" smtClean="0"/>
              <a:t> Person: </a:t>
            </a:r>
            <a:r>
              <a:rPr lang="en-US" sz="1600" dirty="0" err="1" smtClean="0"/>
              <a:t>Personalien</a:t>
            </a:r>
            <a:r>
              <a:rPr lang="en-US" sz="1600" dirty="0" smtClean="0"/>
              <a:t>, </a:t>
            </a:r>
            <a:r>
              <a:rPr lang="en-US" sz="1600" dirty="0" err="1" smtClean="0"/>
              <a:t>Ausbildung</a:t>
            </a:r>
            <a:r>
              <a:rPr lang="en-US" sz="1600" dirty="0" smtClean="0"/>
              <a:t>, </a:t>
            </a:r>
            <a:r>
              <a:rPr lang="en-US" sz="1600" dirty="0" err="1" smtClean="0"/>
              <a:t>Erfahrungsjahre</a:t>
            </a:r>
            <a:r>
              <a:rPr lang="en-US" sz="1600" dirty="0" smtClean="0"/>
              <a:t>, etc.</a:t>
            </a:r>
          </a:p>
          <a:p>
            <a:pPr marL="514350" indent="-514350"/>
            <a:r>
              <a:rPr lang="en-US" sz="1600" dirty="0" err="1" smtClean="0"/>
              <a:t>Fragen</a:t>
            </a:r>
            <a:r>
              <a:rPr lang="en-US" sz="1600" dirty="0" smtClean="0"/>
              <a:t> </a:t>
            </a:r>
            <a:r>
              <a:rPr lang="en-US" sz="1600" dirty="0" err="1" smtClean="0"/>
              <a:t>zum</a:t>
            </a:r>
            <a:r>
              <a:rPr lang="en-US" sz="1600" dirty="0" smtClean="0"/>
              <a:t> </a:t>
            </a:r>
            <a:r>
              <a:rPr lang="en-US" sz="1600" dirty="0" err="1" smtClean="0"/>
              <a:t>Lohn</a:t>
            </a:r>
            <a:r>
              <a:rPr lang="en-US" sz="1600" dirty="0" smtClean="0"/>
              <a:t> und </a:t>
            </a:r>
            <a:r>
              <a:rPr lang="en-US" sz="1600" dirty="0" err="1" smtClean="0"/>
              <a:t>Lohnbestandteilen</a:t>
            </a:r>
            <a:endParaRPr lang="en-US" sz="1600" dirty="0" smtClean="0"/>
          </a:p>
          <a:p>
            <a:pPr marL="514350" indent="-514350"/>
            <a:r>
              <a:rPr lang="en-US" sz="1600" dirty="0" err="1" smtClean="0"/>
              <a:t>Fragen</a:t>
            </a:r>
            <a:r>
              <a:rPr lang="en-US" sz="1600" dirty="0" smtClean="0"/>
              <a:t> </a:t>
            </a:r>
            <a:r>
              <a:rPr lang="en-US" sz="1600" dirty="0" err="1" smtClean="0"/>
              <a:t>zu</a:t>
            </a:r>
            <a:r>
              <a:rPr lang="en-US" sz="1600" dirty="0" smtClean="0"/>
              <a:t> </a:t>
            </a:r>
            <a:r>
              <a:rPr lang="en-US" sz="1600" dirty="0" err="1" smtClean="0"/>
              <a:t>Arbeits</a:t>
            </a:r>
            <a:r>
              <a:rPr lang="en-US" sz="1600" dirty="0" smtClean="0"/>
              <a:t>- und </a:t>
            </a:r>
            <a:r>
              <a:rPr lang="en-US" sz="1600" dirty="0" err="1" smtClean="0"/>
              <a:t>Ruhezeiten</a:t>
            </a:r>
            <a:endParaRPr lang="en-US" sz="1600" dirty="0" smtClean="0"/>
          </a:p>
          <a:p>
            <a:pPr marL="514350" indent="-514350"/>
            <a:r>
              <a:rPr lang="en-US" sz="1600" dirty="0" err="1" smtClean="0"/>
              <a:t>Frage</a:t>
            </a:r>
            <a:r>
              <a:rPr lang="en-US" sz="1600" dirty="0" smtClean="0"/>
              <a:t>, </a:t>
            </a:r>
            <a:r>
              <a:rPr lang="en-US" sz="1600" dirty="0" err="1" smtClean="0"/>
              <a:t>wer</a:t>
            </a:r>
            <a:r>
              <a:rPr lang="en-US" sz="1600" dirty="0" smtClean="0"/>
              <a:t> </a:t>
            </a:r>
            <a:r>
              <a:rPr lang="en-US" sz="1600" dirty="0" err="1" smtClean="0"/>
              <a:t>Arbeitsweg</a:t>
            </a:r>
            <a:r>
              <a:rPr lang="en-US" sz="1600" dirty="0" smtClean="0"/>
              <a:t> </a:t>
            </a:r>
            <a:r>
              <a:rPr lang="en-US" sz="1600" dirty="0" err="1" smtClean="0"/>
              <a:t>bezahlt</a:t>
            </a:r>
            <a:r>
              <a:rPr lang="en-US" sz="1600" dirty="0" smtClean="0"/>
              <a:t> (</a:t>
            </a:r>
            <a:r>
              <a:rPr lang="en-US" sz="1600" dirty="0" err="1" smtClean="0"/>
              <a:t>nur</a:t>
            </a:r>
            <a:r>
              <a:rPr lang="en-US" sz="1600" dirty="0" smtClean="0"/>
              <a:t> </a:t>
            </a:r>
            <a:r>
              <a:rPr lang="en-US" sz="1600" dirty="0" err="1" smtClean="0"/>
              <a:t>Weg</a:t>
            </a:r>
            <a:r>
              <a:rPr lang="en-US" sz="1600" dirty="0" smtClean="0"/>
              <a:t> auf CH-</a:t>
            </a:r>
            <a:r>
              <a:rPr lang="en-US" sz="1600" dirty="0" err="1" smtClean="0"/>
              <a:t>Boden</a:t>
            </a:r>
            <a:r>
              <a:rPr lang="en-US" sz="1600" dirty="0" smtClean="0"/>
              <a:t>)</a:t>
            </a:r>
          </a:p>
          <a:p>
            <a:pPr marL="514350" indent="-514350"/>
            <a:r>
              <a:rPr lang="en-US" sz="1600" dirty="0" err="1" smtClean="0"/>
              <a:t>Fragen</a:t>
            </a:r>
            <a:r>
              <a:rPr lang="en-US" sz="1600" dirty="0" smtClean="0"/>
              <a:t> </a:t>
            </a:r>
            <a:r>
              <a:rPr lang="en-US" sz="1600" dirty="0" err="1" smtClean="0"/>
              <a:t>zu</a:t>
            </a:r>
            <a:r>
              <a:rPr lang="en-US" sz="1600" dirty="0" smtClean="0"/>
              <a:t> </a:t>
            </a:r>
            <a:r>
              <a:rPr lang="en-US" sz="1600" dirty="0" err="1" smtClean="0"/>
              <a:t>Ferien</a:t>
            </a:r>
            <a:endParaRPr lang="en-US" sz="1600" dirty="0" smtClean="0"/>
          </a:p>
          <a:p>
            <a:pPr marL="514350" indent="-514350"/>
            <a:r>
              <a:rPr lang="en-US" sz="1600" dirty="0" err="1" smtClean="0"/>
              <a:t>Frage</a:t>
            </a:r>
            <a:r>
              <a:rPr lang="en-US" sz="1600" dirty="0" smtClean="0"/>
              <a:t> </a:t>
            </a:r>
            <a:r>
              <a:rPr lang="en-US" sz="1600" dirty="0" err="1" smtClean="0"/>
              <a:t>zu</a:t>
            </a:r>
            <a:r>
              <a:rPr lang="en-US" sz="1600" dirty="0" smtClean="0"/>
              <a:t> </a:t>
            </a:r>
            <a:r>
              <a:rPr lang="en-US" sz="1600" dirty="0" err="1" smtClean="0"/>
              <a:t>Unterkunft</a:t>
            </a:r>
            <a:r>
              <a:rPr lang="en-US" sz="1600" dirty="0" smtClean="0"/>
              <a:t> und </a:t>
            </a:r>
            <a:r>
              <a:rPr lang="en-US" sz="1600" dirty="0" err="1" smtClean="0"/>
              <a:t>Verpflegung</a:t>
            </a:r>
            <a:r>
              <a:rPr lang="en-US" sz="1600" dirty="0" smtClean="0"/>
              <a:t>: </a:t>
            </a:r>
            <a:r>
              <a:rPr lang="en-US" sz="1600" dirty="0" err="1" smtClean="0"/>
              <a:t>wo</a:t>
            </a:r>
            <a:r>
              <a:rPr lang="en-US" sz="1600" dirty="0" smtClean="0"/>
              <a:t>, Standard, </a:t>
            </a:r>
            <a:r>
              <a:rPr lang="en-US" sz="1600" dirty="0" err="1" smtClean="0"/>
              <a:t>wer</a:t>
            </a:r>
            <a:r>
              <a:rPr lang="en-US" sz="1600" dirty="0" smtClean="0"/>
              <a:t> </a:t>
            </a:r>
            <a:r>
              <a:rPr lang="en-US" sz="1600" dirty="0" err="1" smtClean="0"/>
              <a:t>kommt</a:t>
            </a:r>
            <a:r>
              <a:rPr lang="en-US" sz="1600" dirty="0" smtClean="0"/>
              <a:t> </a:t>
            </a:r>
            <a:r>
              <a:rPr lang="en-US" sz="1600" dirty="0" err="1" smtClean="0"/>
              <a:t>dafür</a:t>
            </a:r>
            <a:r>
              <a:rPr lang="en-US" sz="1600" dirty="0" smtClean="0"/>
              <a:t> auf?</a:t>
            </a:r>
          </a:p>
          <a:p>
            <a:pPr marL="514350" indent="-514350"/>
            <a:r>
              <a:rPr lang="en-US" sz="1600" dirty="0" err="1" smtClean="0"/>
              <a:t>Frage</a:t>
            </a:r>
            <a:r>
              <a:rPr lang="en-US" sz="1600" dirty="0" smtClean="0"/>
              <a:t> </a:t>
            </a:r>
            <a:r>
              <a:rPr lang="en-US" sz="1600" dirty="0" err="1" smtClean="0"/>
              <a:t>zu</a:t>
            </a:r>
            <a:r>
              <a:rPr lang="en-US" sz="1600" dirty="0" smtClean="0"/>
              <a:t> </a:t>
            </a:r>
            <a:r>
              <a:rPr lang="en-US" sz="1600" dirty="0" err="1" smtClean="0"/>
              <a:t>Arbeitssicherheit</a:t>
            </a:r>
            <a:r>
              <a:rPr lang="en-US" sz="1600" dirty="0" smtClean="0"/>
              <a:t> und </a:t>
            </a:r>
            <a:r>
              <a:rPr lang="en-US" sz="1600" dirty="0" err="1" smtClean="0"/>
              <a:t>Gesundheitschutz</a:t>
            </a:r>
            <a:r>
              <a:rPr lang="en-US" sz="1600" dirty="0" smtClean="0"/>
              <a:t>: </a:t>
            </a:r>
            <a:r>
              <a:rPr lang="en-US" sz="1600" dirty="0" err="1" smtClean="0"/>
              <a:t>Abgrenzung</a:t>
            </a:r>
            <a:r>
              <a:rPr lang="en-US" sz="1600" dirty="0" smtClean="0"/>
              <a:t> </a:t>
            </a:r>
            <a:r>
              <a:rPr lang="en-US" sz="1600" dirty="0" err="1" smtClean="0"/>
              <a:t>zu</a:t>
            </a:r>
            <a:r>
              <a:rPr lang="en-US" sz="1600" dirty="0" smtClean="0"/>
              <a:t> Suva</a:t>
            </a:r>
          </a:p>
          <a:p>
            <a:pPr marL="514350" indent="-514350"/>
            <a:r>
              <a:rPr lang="en-US" sz="1600" dirty="0" err="1" smtClean="0"/>
              <a:t>Frage</a:t>
            </a:r>
            <a:r>
              <a:rPr lang="en-US" sz="1600" dirty="0" smtClean="0"/>
              <a:t> </a:t>
            </a:r>
            <a:r>
              <a:rPr lang="en-US" sz="1600" dirty="0" err="1" smtClean="0"/>
              <a:t>zu</a:t>
            </a:r>
            <a:r>
              <a:rPr lang="en-US" sz="1600" dirty="0" smtClean="0"/>
              <a:t> Subordination und </a:t>
            </a:r>
            <a:r>
              <a:rPr lang="en-US" sz="1600" dirty="0" err="1" smtClean="0"/>
              <a:t>Weisungsbefugnis</a:t>
            </a:r>
            <a:r>
              <a:rPr lang="en-US" sz="1600" dirty="0" smtClean="0"/>
              <a:t>: </a:t>
            </a:r>
            <a:r>
              <a:rPr lang="en-US" sz="1600" dirty="0" err="1" smtClean="0"/>
              <a:t>Problematik</a:t>
            </a:r>
            <a:r>
              <a:rPr lang="en-US" sz="1600" dirty="0" smtClean="0"/>
              <a:t> </a:t>
            </a:r>
            <a:r>
              <a:rPr lang="en-US" sz="1600" dirty="0" err="1" smtClean="0"/>
              <a:t>Scheinselbständigkeit</a:t>
            </a:r>
            <a:endParaRPr lang="en-US" sz="1600" dirty="0" smtClean="0"/>
          </a:p>
        </p:txBody>
      </p:sp>
      <p:sp>
        <p:nvSpPr>
          <p:cNvPr id="28675" name="Foliennummernplatzhalter 3"/>
          <p:cNvSpPr txBox="1">
            <a:spLocks noGrp="1"/>
          </p:cNvSpPr>
          <p:nvPr/>
        </p:nvSpPr>
        <p:spPr bwMode="auto">
          <a:xfrm>
            <a:off x="7185025" y="6454775"/>
            <a:ext cx="2417763" cy="317500"/>
          </a:xfrm>
          <a:prstGeom prst="rect">
            <a:avLst/>
          </a:prstGeom>
          <a:noFill/>
          <a:ln w="9525">
            <a:noFill/>
            <a:miter lim="800000"/>
            <a:headEnd/>
            <a:tailEnd/>
          </a:ln>
        </p:spPr>
        <p:txBody>
          <a:bodyPr lIns="85542" tIns="42771" rIns="85542" bIns="42771"/>
          <a:lstStyle/>
          <a:p>
            <a:pPr algn="r" defTabSz="855663"/>
            <a:fld id="{2EA098C6-F9DA-4B56-969E-72D9C3D68CFF}" type="slidenum">
              <a:rPr lang="fr-CH" sz="900"/>
              <a:pPr algn="r" defTabSz="855663"/>
              <a:t>8</a:t>
            </a:fld>
            <a:r>
              <a:rPr lang="fr-CH" sz="80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p:txBody>
          <a:bodyPr/>
          <a:lstStyle/>
          <a:p>
            <a:pPr eaLnBrk="1" hangingPunct="1"/>
            <a:r>
              <a:rPr lang="fr-CH" smtClean="0"/>
              <a:t>7. Einforderung von weiteren Unterlagen</a:t>
            </a:r>
          </a:p>
        </p:txBody>
      </p:sp>
      <p:sp>
        <p:nvSpPr>
          <p:cNvPr id="30722" name="Rectangle 3"/>
          <p:cNvSpPr>
            <a:spLocks noGrp="1" noChangeArrowheads="1"/>
          </p:cNvSpPr>
          <p:nvPr>
            <p:ph idx="4294967295"/>
          </p:nvPr>
        </p:nvSpPr>
        <p:spPr>
          <a:xfrm>
            <a:off x="849313" y="1557338"/>
            <a:ext cx="8231187" cy="4932362"/>
          </a:xfrm>
        </p:spPr>
        <p:txBody>
          <a:bodyPr/>
          <a:lstStyle/>
          <a:p>
            <a:pPr marL="514350" indent="-514350"/>
            <a:r>
              <a:rPr lang="de-CH" sz="1600" b="1" smtClean="0"/>
              <a:t>Neuerung ab 2014: Nach jeder Vor-Ort-Kontrolle müssen weitere Unterlagen eingefordert werden.</a:t>
            </a:r>
          </a:p>
          <a:p>
            <a:pPr marL="514350" indent="-514350"/>
            <a:endParaRPr lang="de-CH" sz="1600" b="1" smtClean="0"/>
          </a:p>
          <a:p>
            <a:pPr marL="514350" indent="-514350"/>
            <a:r>
              <a:rPr lang="de-CH" sz="1600" smtClean="0"/>
              <a:t>z.B. Lohnabrechnungen Einsatzmonat und Folgemonat, Lohnabrechnungen auf denen Weihnachtsgeld/zusätzliches Urlaubsgeld ersichtlich sind, Arbeitszeitkontrolle, Spesenbelege, evtl. Selbstdeklarationsblatt, usw.</a:t>
            </a:r>
            <a:endParaRPr lang="en-US" sz="1600" smtClean="0"/>
          </a:p>
        </p:txBody>
      </p:sp>
      <p:sp>
        <p:nvSpPr>
          <p:cNvPr id="30723" name="Foliennummernplatzhalter 3"/>
          <p:cNvSpPr txBox="1">
            <a:spLocks noGrp="1"/>
          </p:cNvSpPr>
          <p:nvPr/>
        </p:nvSpPr>
        <p:spPr bwMode="auto">
          <a:xfrm>
            <a:off x="7185025" y="6454775"/>
            <a:ext cx="2417763" cy="317500"/>
          </a:xfrm>
          <a:prstGeom prst="rect">
            <a:avLst/>
          </a:prstGeom>
          <a:noFill/>
          <a:ln w="9525">
            <a:noFill/>
            <a:miter lim="800000"/>
            <a:headEnd/>
            <a:tailEnd/>
          </a:ln>
        </p:spPr>
        <p:txBody>
          <a:bodyPr lIns="85542" tIns="42771" rIns="85542" bIns="42771"/>
          <a:lstStyle/>
          <a:p>
            <a:pPr algn="r" defTabSz="855663"/>
            <a:fld id="{2398CA28-BB3A-4E47-A2C5-59BAB0FFDB0A}" type="slidenum">
              <a:rPr lang="fr-CH" sz="900"/>
              <a:pPr algn="r" defTabSz="855663"/>
              <a:t>9</a:t>
            </a:fld>
            <a:r>
              <a:rPr lang="fr-CH" sz="80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55663"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55663"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
  <TotalTime>0</TotalTime>
  <Words>607</Words>
  <Application>Microsoft Office PowerPoint</Application>
  <PresentationFormat>A4-Papier (210x297 mm)</PresentationFormat>
  <Paragraphs>117</Paragraphs>
  <Slides>12</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ＭＳ Ｐゴシック</vt:lpstr>
      <vt:lpstr>Arial</vt:lpstr>
      <vt:lpstr>Calibri</vt:lpstr>
      <vt:lpstr>Times New Roman</vt:lpstr>
      <vt:lpstr>Wingdings</vt:lpstr>
      <vt:lpstr>Standarddesign</vt:lpstr>
      <vt:lpstr>I. Vorgehen bei Arbeitsmarktkontrollen  Urs Sager, ZPK Schreinergewerbe</vt:lpstr>
      <vt:lpstr>Themenübersicht</vt:lpstr>
      <vt:lpstr>1. Problematik</vt:lpstr>
      <vt:lpstr>2. Brennpunkte</vt:lpstr>
      <vt:lpstr>3. Vor-Ort-Kontrolle oder schriftliche Kontrolle</vt:lpstr>
      <vt:lpstr>4. Ausweis</vt:lpstr>
      <vt:lpstr>5. Verständigung / Sprache</vt:lpstr>
      <vt:lpstr>6. Beweissicherung</vt:lpstr>
      <vt:lpstr>7. Einforderung von weiteren Unterlagen</vt:lpstr>
      <vt:lpstr>8. Abschluss des Verfahrens beim Kontrollorgan</vt:lpstr>
      <vt:lpstr>9. Auskunftspflichtverletzung</vt:lpstr>
      <vt:lpstr>Gruppendiskussion: Baustellenkontrolle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0</dc:title>
  <dc:creator>Boillat Christelle SECO</dc:creator>
  <dc:description>Vorlage Powerpoint-Präsentation SECO_x000d_
Autor: Jörg Grabinski</dc:description>
  <cp:lastModifiedBy>Stefan Hirt</cp:lastModifiedBy>
  <cp:revision>895</cp:revision>
  <cp:lastPrinted>2012-09-12T14:42:19Z</cp:lastPrinted>
  <dcterms:created xsi:type="dcterms:W3CDTF">2006-09-20T07:52:31Z</dcterms:created>
  <dcterms:modified xsi:type="dcterms:W3CDTF">2014-11-24T12:19:17Z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COOSYSTEM@1.1:Container">
    <vt:lpwstr>COO.2101.104.5.3994530</vt:lpwstr>
  </property>
  <property fmtid="{D5CDD505-2E9C-101B-9397-08002B2CF9AE}" pid="3" name="FSC#COOELAK@1.1001:Subject">
    <vt:lpwstr>DEUTSCH: Allgemeine Korrespondenz mit den Kantonen, den Sozialpartnern, Berichte, Weisungen; FRANCAIS: Allgemeine Korrespondenz mit den Kantonen, den Sozialpartnern, Berichte, Weisungen</vt:lpwstr>
  </property>
  <property fmtid="{D5CDD505-2E9C-101B-9397-08002B2CF9AE}" pid="4" name="FSC#COOELAK@1.1001:FileReference">
    <vt:lpwstr>Professionalisierung PK (515.1/2011/01104)</vt:lpwstr>
  </property>
  <property fmtid="{D5CDD505-2E9C-101B-9397-08002B2CF9AE}" pid="5" name="FSC#COOELAK@1.1001:FileRefYear">
    <vt:lpwstr>2011</vt:lpwstr>
  </property>
  <property fmtid="{D5CDD505-2E9C-101B-9397-08002B2CF9AE}" pid="6" name="FSC#COOELAK@1.1001:FileRefOrdinal">
    <vt:lpwstr>1104</vt:lpwstr>
  </property>
  <property fmtid="{D5CDD505-2E9C-101B-9397-08002B2CF9AE}" pid="7" name="FSC#COOELAK@1.1001:FileRefOU">
    <vt:lpwstr>PAAM /seco</vt:lpwstr>
  </property>
  <property fmtid="{D5CDD505-2E9C-101B-9397-08002B2CF9AE}" pid="8" name="FSC#COOELAK@1.1001:Organization">
    <vt:lpwstr/>
  </property>
  <property fmtid="{D5CDD505-2E9C-101B-9397-08002B2CF9AE}" pid="9" name="FSC#COOELAK@1.1001:Owner">
    <vt:lpwstr>Herr seco Zinniker</vt:lpwstr>
  </property>
  <property fmtid="{D5CDD505-2E9C-101B-9397-08002B2CF9AE}" pid="10" name="FSC#COOELAK@1.1001:OwnerExtension">
    <vt:lpwstr>+41 31 325 55 37</vt:lpwstr>
  </property>
  <property fmtid="{D5CDD505-2E9C-101B-9397-08002B2CF9AE}" pid="11" name="FSC#COOELAK@1.1001:OwnerFaxExtension">
    <vt:lpwstr>+41 31 322 78 31</vt:lpwstr>
  </property>
  <property fmtid="{D5CDD505-2E9C-101B-9397-08002B2CF9AE}" pid="12" name="FSC#COOELAK@1.1001:DispatchedBy">
    <vt:lpwstr/>
  </property>
  <property fmtid="{D5CDD505-2E9C-101B-9397-08002B2CF9AE}" pid="13" name="FSC#COOELAK@1.1001:DispatchedAt">
    <vt:lpwstr/>
  </property>
  <property fmtid="{D5CDD505-2E9C-101B-9397-08002B2CF9AE}" pid="14" name="FSC#COOELAK@1.1001:ApprovedBy">
    <vt:lpwstr/>
  </property>
  <property fmtid="{D5CDD505-2E9C-101B-9397-08002B2CF9AE}" pid="15" name="FSC#COOELAK@1.1001:ApprovedAt">
    <vt:lpwstr/>
  </property>
  <property fmtid="{D5CDD505-2E9C-101B-9397-08002B2CF9AE}" pid="16" name="FSC#COOELAK@1.1001:Department">
    <vt:lpwstr>Arbeitsmarktaufsicht (PAAM /seco)</vt:lpwstr>
  </property>
  <property fmtid="{D5CDD505-2E9C-101B-9397-08002B2CF9AE}" pid="17" name="FSC#COOELAK@1.1001:CreatedAt">
    <vt:lpwstr>04.11.2013 15:37:24</vt:lpwstr>
  </property>
  <property fmtid="{D5CDD505-2E9C-101B-9397-08002B2CF9AE}" pid="18" name="FSC#COOELAK@1.1001:OU">
    <vt:lpwstr>Arbeitsmarktaufsicht (PAAM /seco)</vt:lpwstr>
  </property>
  <property fmtid="{D5CDD505-2E9C-101B-9397-08002B2CF9AE}" pid="19" name="FSC#COOELAK@1.1001:Priority">
    <vt:lpwstr/>
  </property>
  <property fmtid="{D5CDD505-2E9C-101B-9397-08002B2CF9AE}" pid="20" name="FSC#COOELAK@1.1001:ObjBarCode">
    <vt:lpwstr>*COO.2101.104.5.3994530*</vt:lpwstr>
  </property>
  <property fmtid="{D5CDD505-2E9C-101B-9397-08002B2CF9AE}" pid="21" name="FSC#COOELAK@1.1001:RefBarCode">
    <vt:lpwstr>*Teilprozess Baustellenkontrolle 131001*</vt:lpwstr>
  </property>
  <property fmtid="{D5CDD505-2E9C-101B-9397-08002B2CF9AE}" pid="22" name="FSC#COOELAK@1.1001:FileRefBarCode">
    <vt:lpwstr>*Professionalisierung PK (515.1/2011/01104)*</vt:lpwstr>
  </property>
  <property fmtid="{D5CDD505-2E9C-101B-9397-08002B2CF9AE}" pid="23" name="FSC#COOELAK@1.1001:ExternalRef">
    <vt:lpwstr/>
  </property>
  <property fmtid="{D5CDD505-2E9C-101B-9397-08002B2CF9AE}" pid="24" name="FSC#COOELAK@1.1001:IncomingNumber">
    <vt:lpwstr/>
  </property>
  <property fmtid="{D5CDD505-2E9C-101B-9397-08002B2CF9AE}" pid="25" name="FSC#COOELAK@1.1001:IncomingSubject">
    <vt:lpwstr/>
  </property>
  <property fmtid="{D5CDD505-2E9C-101B-9397-08002B2CF9AE}" pid="26" name="FSC#COOELAK@1.1001:ProcessResponsible">
    <vt:lpwstr/>
  </property>
  <property fmtid="{D5CDD505-2E9C-101B-9397-08002B2CF9AE}" pid="27" name="FSC#COOELAK@1.1001:ProcessResponsiblePhone">
    <vt:lpwstr/>
  </property>
  <property fmtid="{D5CDD505-2E9C-101B-9397-08002B2CF9AE}" pid="28" name="FSC#COOELAK@1.1001:ProcessResponsibleMail">
    <vt:lpwstr/>
  </property>
  <property fmtid="{D5CDD505-2E9C-101B-9397-08002B2CF9AE}" pid="29" name="FSC#COOELAK@1.1001:ProcessResponsibleFax">
    <vt:lpwstr/>
  </property>
  <property fmtid="{D5CDD505-2E9C-101B-9397-08002B2CF9AE}" pid="30" name="FSC#COOELAK@1.1001:ApproverFirstName">
    <vt:lpwstr/>
  </property>
  <property fmtid="{D5CDD505-2E9C-101B-9397-08002B2CF9AE}" pid="31" name="FSC#COOELAK@1.1001:ApproverSurName">
    <vt:lpwstr/>
  </property>
  <property fmtid="{D5CDD505-2E9C-101B-9397-08002B2CF9AE}" pid="32" name="FSC#COOELAK@1.1001:ApproverTitle">
    <vt:lpwstr/>
  </property>
  <property fmtid="{D5CDD505-2E9C-101B-9397-08002B2CF9AE}" pid="33" name="FSC#COOELAK@1.1001:ExternalDate">
    <vt:lpwstr/>
  </property>
  <property fmtid="{D5CDD505-2E9C-101B-9397-08002B2CF9AE}" pid="34" name="FSC#COOELAK@1.1001:SettlementApprovedAt">
    <vt:lpwstr/>
  </property>
  <property fmtid="{D5CDD505-2E9C-101B-9397-08002B2CF9AE}" pid="35" name="FSC#COOELAK@1.1001:BaseNumber">
    <vt:lpwstr>515.1</vt:lpwstr>
  </property>
  <property fmtid="{D5CDD505-2E9C-101B-9397-08002B2CF9AE}" pid="36" name="FSC#ELAKGOV@1.1001:PersonalSubjGender">
    <vt:lpwstr/>
  </property>
  <property fmtid="{D5CDD505-2E9C-101B-9397-08002B2CF9AE}" pid="37" name="FSC#ELAKGOV@1.1001:PersonalSubjFirstName">
    <vt:lpwstr/>
  </property>
  <property fmtid="{D5CDD505-2E9C-101B-9397-08002B2CF9AE}" pid="38" name="FSC#ELAKGOV@1.1001:PersonalSubjSurName">
    <vt:lpwstr/>
  </property>
  <property fmtid="{D5CDD505-2E9C-101B-9397-08002B2CF9AE}" pid="39" name="FSC#ELAKGOV@1.1001:PersonalSubjSalutation">
    <vt:lpwstr/>
  </property>
  <property fmtid="{D5CDD505-2E9C-101B-9397-08002B2CF9AE}" pid="40" name="FSC#ELAKGOV@1.1001:PersonalSubjAddress">
    <vt:lpwstr/>
  </property>
  <property fmtid="{D5CDD505-2E9C-101B-9397-08002B2CF9AE}" pid="41" name="FSC#EVDCFG@15.1400:PositionNumber">
    <vt:lpwstr>515.1</vt:lpwstr>
  </property>
  <property fmtid="{D5CDD505-2E9C-101B-9397-08002B2CF9AE}" pid="42" name="FSC#EVDCFG@15.1400:Dossierref">
    <vt:lpwstr>515.1/2011/01104</vt:lpwstr>
  </property>
  <property fmtid="{D5CDD505-2E9C-101B-9397-08002B2CF9AE}" pid="43" name="FSC#EVDCFG@15.1400:FileRespEmail">
    <vt:lpwstr>christelle.boillat@seco.admin.ch</vt:lpwstr>
  </property>
  <property fmtid="{D5CDD505-2E9C-101B-9397-08002B2CF9AE}" pid="44" name="FSC#EVDCFG@15.1400:FileRespFax">
    <vt:lpwstr>+41 (0)31 325 73 76</vt:lpwstr>
  </property>
  <property fmtid="{D5CDD505-2E9C-101B-9397-08002B2CF9AE}" pid="45" name="FSC#EVDCFG@15.1400:FileRespHome">
    <vt:lpwstr>Bern</vt:lpwstr>
  </property>
  <property fmtid="{D5CDD505-2E9C-101B-9397-08002B2CF9AE}" pid="46" name="FSC#EVDCFG@15.1400:FileResponsible">
    <vt:lpwstr>Christelle Boillat</vt:lpwstr>
  </property>
  <property fmtid="{D5CDD505-2E9C-101B-9397-08002B2CF9AE}" pid="47" name="FSC#EVDCFG@15.1400:FileRespOrg">
    <vt:lpwstr>Arbeitsmarktaufsicht</vt:lpwstr>
  </property>
  <property fmtid="{D5CDD505-2E9C-101B-9397-08002B2CF9AE}" pid="48" name="FSC#EVDCFG@15.1400:FileRespOrgHome">
    <vt:lpwstr/>
  </property>
  <property fmtid="{D5CDD505-2E9C-101B-9397-08002B2CF9AE}" pid="49" name="FSC#EVDCFG@15.1400:FileRespOrgStreet">
    <vt:lpwstr/>
  </property>
  <property fmtid="{D5CDD505-2E9C-101B-9397-08002B2CF9AE}" pid="50" name="FSC#EVDCFG@15.1400:FileRespOrgZipCode">
    <vt:lpwstr/>
  </property>
  <property fmtid="{D5CDD505-2E9C-101B-9397-08002B2CF9AE}" pid="51" name="FSC#EVDCFG@15.1400:FileRespshortsign">
    <vt:lpwstr>bll</vt:lpwstr>
  </property>
  <property fmtid="{D5CDD505-2E9C-101B-9397-08002B2CF9AE}" pid="52" name="FSC#EVDCFG@15.1400:FileRespStreet">
    <vt:lpwstr>Effingerstrasse 31</vt:lpwstr>
  </property>
  <property fmtid="{D5CDD505-2E9C-101B-9397-08002B2CF9AE}" pid="53" name="FSC#EVDCFG@15.1400:FileRespTel">
    <vt:lpwstr>+41 (0)31 324 97 07</vt:lpwstr>
  </property>
  <property fmtid="{D5CDD505-2E9C-101B-9397-08002B2CF9AE}" pid="54" name="FSC#EVDCFG@15.1400:FileRespZipCode">
    <vt:lpwstr>3003</vt:lpwstr>
  </property>
  <property fmtid="{D5CDD505-2E9C-101B-9397-08002B2CF9AE}" pid="55" name="FSC#EVDCFG@15.1400:OutAttachElectr">
    <vt:lpwstr/>
  </property>
  <property fmtid="{D5CDD505-2E9C-101B-9397-08002B2CF9AE}" pid="56" name="FSC#EVDCFG@15.1400:OutAttachPhysic">
    <vt:lpwstr/>
  </property>
  <property fmtid="{D5CDD505-2E9C-101B-9397-08002B2CF9AE}" pid="57" name="FSC#EVDCFG@15.1400:SignAcceptedDraft1">
    <vt:lpwstr/>
  </property>
  <property fmtid="{D5CDD505-2E9C-101B-9397-08002B2CF9AE}" pid="58" name="FSC#EVDCFG@15.1400:SignAcceptedDraft1FR">
    <vt:lpwstr/>
  </property>
  <property fmtid="{D5CDD505-2E9C-101B-9397-08002B2CF9AE}" pid="59" name="FSC#EVDCFG@15.1400:SignAcceptedDraft2">
    <vt:lpwstr/>
  </property>
  <property fmtid="{D5CDD505-2E9C-101B-9397-08002B2CF9AE}" pid="60" name="FSC#EVDCFG@15.1400:SignAcceptedDraft2FR">
    <vt:lpwstr/>
  </property>
  <property fmtid="{D5CDD505-2E9C-101B-9397-08002B2CF9AE}" pid="61" name="FSC#EVDCFG@15.1400:SignApproved1">
    <vt:lpwstr/>
  </property>
  <property fmtid="{D5CDD505-2E9C-101B-9397-08002B2CF9AE}" pid="62" name="FSC#EVDCFG@15.1400:SignApproved1FR">
    <vt:lpwstr/>
  </property>
  <property fmtid="{D5CDD505-2E9C-101B-9397-08002B2CF9AE}" pid="63" name="FSC#EVDCFG@15.1400:SignApproved2">
    <vt:lpwstr/>
  </property>
  <property fmtid="{D5CDD505-2E9C-101B-9397-08002B2CF9AE}" pid="64" name="FSC#EVDCFG@15.1400:SignApproved2FR">
    <vt:lpwstr/>
  </property>
  <property fmtid="{D5CDD505-2E9C-101B-9397-08002B2CF9AE}" pid="65" name="FSC#EVDCFG@15.1400:SubDossierBarCode">
    <vt:lpwstr>*COO.2101.104.6.2570129*</vt:lpwstr>
  </property>
  <property fmtid="{D5CDD505-2E9C-101B-9397-08002B2CF9AE}" pid="66" name="FSC#EVDCFG@15.1400:Subject">
    <vt:lpwstr/>
  </property>
  <property fmtid="{D5CDD505-2E9C-101B-9397-08002B2CF9AE}" pid="67" name="FSC#EVDCFG@15.1400:Title">
    <vt:lpwstr>Présentation U. Sager (contrôle)</vt:lpwstr>
  </property>
  <property fmtid="{D5CDD505-2E9C-101B-9397-08002B2CF9AE}" pid="68" name="FSC#EVDCFG@15.1400:UserFunction">
    <vt:lpwstr/>
  </property>
  <property fmtid="{D5CDD505-2E9C-101B-9397-08002B2CF9AE}" pid="69" name="FSC#EVDCFG@15.1400:SalutationEnglish">
    <vt:lpwstr>Free Movement of Persons and Labour Relations_x000d_
Supervision of the labour market</vt:lpwstr>
  </property>
  <property fmtid="{D5CDD505-2E9C-101B-9397-08002B2CF9AE}" pid="70" name="FSC#EVDCFG@15.1400:SalutationFrench">
    <vt:lpwstr>Libre circulation des personnes et Relations du travail_x000d_
Surveillance du marché du travail</vt:lpwstr>
  </property>
  <property fmtid="{D5CDD505-2E9C-101B-9397-08002B2CF9AE}" pid="71" name="FSC#EVDCFG@15.1400:SalutationGerman">
    <vt:lpwstr>Personenfreizügigkeit und Arbeitsbeziehungen_x000d_
Arbeitsmarktaufsicht</vt:lpwstr>
  </property>
  <property fmtid="{D5CDD505-2E9C-101B-9397-08002B2CF9AE}" pid="72" name="FSC#EVDCFG@15.1400:SalutationItalian">
    <vt:lpwstr>Libera circolazione delle persone e Relazioni di lavoro_x000d_
Sorveglianza del mercato di lavoro</vt:lpwstr>
  </property>
  <property fmtid="{D5CDD505-2E9C-101B-9397-08002B2CF9AE}" pid="73" name="FSC#EVDCFG@15.1400:SalutationEnglishUser">
    <vt:lpwstr/>
  </property>
  <property fmtid="{D5CDD505-2E9C-101B-9397-08002B2CF9AE}" pid="74" name="FSC#EVDCFG@15.1400:SalutationFrenchUser">
    <vt:lpwstr/>
  </property>
  <property fmtid="{D5CDD505-2E9C-101B-9397-08002B2CF9AE}" pid="75" name="FSC#EVDCFG@15.1400:SalutationGermanUser">
    <vt:lpwstr>Wissenschaftlicher Mitarbeiter</vt:lpwstr>
  </property>
  <property fmtid="{D5CDD505-2E9C-101B-9397-08002B2CF9AE}" pid="76" name="FSC#EVDCFG@15.1400:SalutationItalianUser">
    <vt:lpwstr/>
  </property>
  <property fmtid="{D5CDD505-2E9C-101B-9397-08002B2CF9AE}" pid="77" name="FSC#EVDCFG@15.1400:FileRespOrgShortname">
    <vt:lpwstr>PAAM /seco</vt:lpwstr>
  </property>
  <property fmtid="{D5CDD505-2E9C-101B-9397-08002B2CF9AE}" pid="78" name="FSC#EVDCFG@15.1400:UserInCharge">
    <vt:lpwstr/>
  </property>
  <property fmtid="{D5CDD505-2E9C-101B-9397-08002B2CF9AE}" pid="79" name="FSC#EVDCFG@15.1400:ActualVersionNumber">
    <vt:lpwstr>3</vt:lpwstr>
  </property>
  <property fmtid="{D5CDD505-2E9C-101B-9397-08002B2CF9AE}" pid="80" name="FSC#EVDCFG@15.1400:ActualVersionCreatedAt">
    <vt:lpwstr>08.11.2013 14:16:12</vt:lpwstr>
  </property>
  <property fmtid="{D5CDD505-2E9C-101B-9397-08002B2CF9AE}" pid="81" name="FSC#EVDCFG@15.1400:ResponsibleBureau_DE">
    <vt:lpwstr>Staatssekretariat für Wirtschaft SECO</vt:lpwstr>
  </property>
  <property fmtid="{D5CDD505-2E9C-101B-9397-08002B2CF9AE}" pid="82" name="FSC#EVDCFG@15.1400:ResponsibleBureau_EN">
    <vt:lpwstr>State Secretariat for Economic Affairs SECO</vt:lpwstr>
  </property>
  <property fmtid="{D5CDD505-2E9C-101B-9397-08002B2CF9AE}" pid="83" name="FSC#EVDCFG@15.1400:ResponsibleBureau_FR">
    <vt:lpwstr>Secrétariat d'Etat à l'économie SECO</vt:lpwstr>
  </property>
  <property fmtid="{D5CDD505-2E9C-101B-9397-08002B2CF9AE}" pid="84" name="FSC#EVDCFG@15.1400:ResponsibleBureau_IT">
    <vt:lpwstr>Segreteria di Stato dell'economia SECO</vt:lpwstr>
  </property>
  <property fmtid="{D5CDD505-2E9C-101B-9397-08002B2CF9AE}" pid="85" name="FSC#EVDCFG@15.1400:UserInChargeUserTitle">
    <vt:lpwstr/>
  </property>
  <property fmtid="{D5CDD505-2E9C-101B-9397-08002B2CF9AE}" pid="86" name="FSC#EVDCFG@15.1400:UserInChargeUserName">
    <vt:lpwstr/>
  </property>
  <property fmtid="{D5CDD505-2E9C-101B-9397-08002B2CF9AE}" pid="87" name="FSC#EVDCFG@15.1400:UserInChargeUserFirstname">
    <vt:lpwstr/>
  </property>
  <property fmtid="{D5CDD505-2E9C-101B-9397-08002B2CF9AE}" pid="88" name="FSC#EVDCFG@15.1400:UserInChargeUserEnvSalutationDE">
    <vt:lpwstr/>
  </property>
  <property fmtid="{D5CDD505-2E9C-101B-9397-08002B2CF9AE}" pid="89" name="FSC#EVDCFG@15.1400:UserInChargeUserEnvSalutationEN">
    <vt:lpwstr/>
  </property>
  <property fmtid="{D5CDD505-2E9C-101B-9397-08002B2CF9AE}" pid="90" name="FSC#EVDCFG@15.1400:UserInChargeUserEnvSalutationFR">
    <vt:lpwstr/>
  </property>
  <property fmtid="{D5CDD505-2E9C-101B-9397-08002B2CF9AE}" pid="91" name="FSC#EVDCFG@15.1400:UserInChargeUserEnvSalutationIT">
    <vt:lpwstr/>
  </property>
  <property fmtid="{D5CDD505-2E9C-101B-9397-08002B2CF9AE}" pid="92" name="FSC#EVDCFG@15.1400:FilerespUserPersonTitle">
    <vt:lpwstr>seco</vt:lpwstr>
  </property>
  <property fmtid="{D5CDD505-2E9C-101B-9397-08002B2CF9AE}" pid="93" name="FSC#EVDCFG@15.1400:Address">
    <vt:lpwstr/>
  </property>
  <property fmtid="{D5CDD505-2E9C-101B-9397-08002B2CF9AE}" pid="94" name="FSC#COOELAK@1.1001:CurrentUserRolePos">
    <vt:lpwstr>Sachbearbeiter/-in</vt:lpwstr>
  </property>
  <property fmtid="{D5CDD505-2E9C-101B-9397-08002B2CF9AE}" pid="95" name="FSC#COOELAK@1.1001:CurrentUserEmail">
    <vt:lpwstr>stephanie.anliker@seco-admin.ch</vt:lpwstr>
  </property>
</Properties>
</file>