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1" r:id="rId5"/>
    <p:sldId id="272" r:id="rId6"/>
    <p:sldId id="259" r:id="rId7"/>
    <p:sldId id="273" r:id="rId8"/>
    <p:sldId id="275" r:id="rId9"/>
    <p:sldId id="274" r:id="rId10"/>
    <p:sldId id="263" r:id="rId11"/>
    <p:sldId id="261" r:id="rId12"/>
    <p:sldId id="264" r:id="rId13"/>
    <p:sldId id="265" r:id="rId14"/>
    <p:sldId id="26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93" d="100"/>
          <a:sy n="93" d="100"/>
        </p:scale>
        <p:origin x="63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74576-1FBA-355A-042E-3F8F9DE3F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C62C8CB-08B9-8853-28F2-0074AD7EA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200035-6776-74DB-E587-B1DF4763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C7C-FC24-4C3A-9974-945D5DEE4F20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7F2658-73CA-64C2-6BCC-C3C67E79B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DF0BC7-AB6E-C1AF-455E-785EFC61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0FEB-85B3-4816-86E7-53093D5F38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270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94401-5C26-7810-6D75-D454E946F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5E99D7-8FD2-C756-596F-BFCC705F6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4924AD-9EC1-2C5B-C4E9-FCB73DA37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C7C-FC24-4C3A-9974-945D5DEE4F20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34F681-094F-97F5-6E78-6759CAD4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6BE0CE-44B5-6649-835F-C446D356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0FEB-85B3-4816-86E7-53093D5F38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852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D9E3173-3FC8-E507-C12E-FE7153FCA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51EAEAD-9EBC-43D9-7ADF-386124477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E638B3-F1E2-621D-FB42-100F5396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C7C-FC24-4C3A-9974-945D5DEE4F20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A92D28-0477-A17C-33D1-E3B4BD9A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AFDFB8-5CAC-C486-9944-7C8DCEE2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0FEB-85B3-4816-86E7-53093D5F38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526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7CC65-B99A-A95A-9E90-4CA14123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673EBE-B93E-ECA5-200C-9F9F54108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9E8BF3-FEC4-291E-B1FC-56777A8C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C7C-FC24-4C3A-9974-945D5DEE4F20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38F27-B005-7B69-A190-62E5EA52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C5991D-2E6E-759D-0466-734BC9C6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0FEB-85B3-4816-86E7-53093D5F38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828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17DD3-53BC-373A-12AD-39ABF80DA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9367F4-94C9-E384-19FA-F18441697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EA5453-3D88-3A5C-C20B-0D9C2F86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C7C-FC24-4C3A-9974-945D5DEE4F20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6E9773-E072-9617-9970-5F792B1D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78E1BD-3751-1E15-2855-99E7DF2E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0FEB-85B3-4816-86E7-53093D5F38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264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12042-E184-C31A-BA87-958F8023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511597-C1F5-B3F0-784A-5F2E2D9B2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70DAA2-640F-8C3D-9A00-895BCB0A0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210DCA-5DBA-F6A7-C8B1-9ED97D19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C7C-FC24-4C3A-9974-945D5DEE4F20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1A57F0-F917-30BF-6FBE-FE5FE624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B35CB2-A00E-7BC1-99D3-D3EFFA8D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0FEB-85B3-4816-86E7-53093D5F38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612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471E0-1FB7-6BA3-F8FD-D9719253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4802AF-07C3-5615-2112-BE8F306CC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47C13A-078D-790B-36CA-76012F9A2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6861B6-7EF1-9957-EBB9-A94DF5E8E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F19879-B6EA-88F8-4AF2-821425244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0F1E56F-1546-FC9F-F2F3-BB4FEBD2E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C7C-FC24-4C3A-9974-945D5DEE4F20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8E75DA8-531D-028B-CC00-4BAAD421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D076EA5-61AA-7A92-BF7E-B2A057A0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0FEB-85B3-4816-86E7-53093D5F38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409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5C713-6A83-A43C-D23F-B4C5FA5E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EB9CEA0-DAD0-BAB0-45A4-CEA32B0F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C7C-FC24-4C3A-9974-945D5DEE4F20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D997EC-DAE8-280A-458A-C8A99C92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D0EA31-4FA8-3908-54D9-24A06157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0FEB-85B3-4816-86E7-53093D5F38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080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5931578-B3DC-FF1F-8034-C09B2BCD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C7C-FC24-4C3A-9974-945D5DEE4F20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1CF6ED-A2F7-C3AE-5B6B-CC9891D7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3BD4A4-CFED-6E14-8297-C9CE94A6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0FEB-85B3-4816-86E7-53093D5F38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88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2BFB76-1C13-F3C8-DA0E-9DED42FD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CA7A2D-E140-910B-CF39-C4711F4A4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FAE769-8576-B0BE-26FE-62A592EB1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12A891-042F-5587-375F-12F17208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C7C-FC24-4C3A-9974-945D5DEE4F20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DDEFF0-FAB4-9C32-A6E9-84CC7192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4DD6AF-6BBD-0D7A-5CE4-B4A2E2DF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0FEB-85B3-4816-86E7-53093D5F38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69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9861B-DD8B-082A-87FB-EFEDEADB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C70766A-8A59-ED86-6F55-ECEE72923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E7C3EA-6587-552D-10C2-A415558E7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15BC1A-B901-15CC-CBC8-F3B2F794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C7C-FC24-4C3A-9974-945D5DEE4F20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01E6A9-6A3B-F8AB-F63E-73E86ED1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B4974F-EA9D-6C58-39D0-E25543A9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0FEB-85B3-4816-86E7-53093D5F38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07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51CA0EE-9FDA-E34E-13A8-E166FABF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632B48-EF75-E233-1450-E1CCB77AA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C0D338-CD13-542F-4648-F1CE44CA1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8C7C-FC24-4C3A-9974-945D5DEE4F20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ADB1A5-28C3-7DBE-5DBD-8092DF7C8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D7BB4E-EF49-9D93-EBDE-802CA0A9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0FEB-85B3-4816-86E7-53093D5F38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669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AC651FD-8630-D18A-E5AA-96EA3E20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686"/>
            <a:ext cx="12192000" cy="19703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D6B68E5-4E13-C7D1-6912-9ABD2E401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590" y="217523"/>
            <a:ext cx="3036000" cy="2363157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44DBBFC-1632-868F-B763-7378F76A4165}"/>
              </a:ext>
            </a:extLst>
          </p:cNvPr>
          <p:cNvSpPr txBox="1">
            <a:spLocks/>
          </p:cNvSpPr>
          <p:nvPr/>
        </p:nvSpPr>
        <p:spPr>
          <a:xfrm>
            <a:off x="4770398" y="2979590"/>
            <a:ext cx="8930747" cy="11745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Arbeitsmarktkontrolle Bern</a:t>
            </a:r>
            <a:b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www.amkbe.ch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1DB2CA5-4A7C-592F-4E3A-546F5FA67B47}"/>
              </a:ext>
            </a:extLst>
          </p:cNvPr>
          <p:cNvSpPr txBox="1">
            <a:spLocks/>
          </p:cNvSpPr>
          <p:nvPr/>
        </p:nvSpPr>
        <p:spPr>
          <a:xfrm>
            <a:off x="6359670" y="4446391"/>
            <a:ext cx="5832330" cy="1426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Daniel Matosevic 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Geschäftsführender Chefinspektor AMKBE</a:t>
            </a:r>
          </a:p>
        </p:txBody>
      </p:sp>
    </p:spTree>
    <p:extLst>
      <p:ext uri="{BB962C8B-B14F-4D97-AF65-F5344CB8AC3E}">
        <p14:creationId xmlns:p14="http://schemas.microsoft.com/office/powerpoint/2010/main" val="398205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AC651FD-8630-D18A-E5AA-96EA3E20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686"/>
            <a:ext cx="12192000" cy="19703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050CE4-AE30-8A6E-6D10-142F4A202ADA}"/>
              </a:ext>
            </a:extLst>
          </p:cNvPr>
          <p:cNvSpPr txBox="1">
            <a:spLocks/>
          </p:cNvSpPr>
          <p:nvPr/>
        </p:nvSpPr>
        <p:spPr>
          <a:xfrm>
            <a:off x="1244825" y="-239486"/>
            <a:ext cx="10018713" cy="1752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Zeiterfassungssystem «Hakuna»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20A07E-9F31-0DE6-E782-9437B2F68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718" y="32657"/>
            <a:ext cx="2505425" cy="67636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BDAFBDC-95F1-16A6-84A7-475BF71E2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231" y="1772699"/>
            <a:ext cx="2984768" cy="205131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8FB3E2-B599-93EA-8DE3-BDB087514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97" y="1513113"/>
            <a:ext cx="2261065" cy="216709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AA5FA2F-0300-3052-0A45-A3BBB0706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885" y="2164055"/>
            <a:ext cx="6153923" cy="352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1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AC651FD-8630-D18A-E5AA-96EA3E20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686"/>
            <a:ext cx="12192000" cy="19703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1D2117-C116-4165-DAEA-2895028B41FC}"/>
              </a:ext>
            </a:extLst>
          </p:cNvPr>
          <p:cNvSpPr txBox="1">
            <a:spLocks/>
          </p:cNvSpPr>
          <p:nvPr/>
        </p:nvSpPr>
        <p:spPr>
          <a:xfrm>
            <a:off x="344488" y="0"/>
            <a:ext cx="11503024" cy="1752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Zeiterfassungssystem «Hakuna»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A06C09-9135-D93F-4340-B4E1A95CB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718" y="32657"/>
            <a:ext cx="2505425" cy="67636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F7DAB66-097B-4510-7AB7-E9AA5CE9CAF8}"/>
              </a:ext>
            </a:extLst>
          </p:cNvPr>
          <p:cNvSpPr txBox="1"/>
          <p:nvPr/>
        </p:nvSpPr>
        <p:spPr>
          <a:xfrm>
            <a:off x="0" y="24290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/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Transparente Stundenerfassung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DD4E4D6-D4C2-CE8E-C86A-D6F9EC7A3DDD}"/>
              </a:ext>
            </a:extLst>
          </p:cNvPr>
          <p:cNvSpPr txBox="1"/>
          <p:nvPr/>
        </p:nvSpPr>
        <p:spPr>
          <a:xfrm>
            <a:off x="457200" y="3298371"/>
            <a:ext cx="1872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Kunde / Auftraggeber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5857B84-7E3F-5156-38B5-127C00654A34}"/>
              </a:ext>
            </a:extLst>
          </p:cNvPr>
          <p:cNvSpPr txBox="1"/>
          <p:nvPr/>
        </p:nvSpPr>
        <p:spPr>
          <a:xfrm>
            <a:off x="5410201" y="3298371"/>
            <a:ext cx="2035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Projekt / Tätigkeit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E2AF345-2886-602F-1CB4-AA6DA89E57E1}"/>
              </a:ext>
            </a:extLst>
          </p:cNvPr>
          <p:cNvSpPr txBox="1"/>
          <p:nvPr/>
        </p:nvSpPr>
        <p:spPr>
          <a:xfrm>
            <a:off x="9786258" y="3305735"/>
            <a:ext cx="1872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Notiz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D90A02B-7651-E03F-03A5-A0F0D422F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41929"/>
            <a:ext cx="2715004" cy="25149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103F407-B2B0-AD34-B740-4773543DB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1" y="3841928"/>
            <a:ext cx="2772162" cy="25149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D39BF20-1B47-BD21-9FD0-2AED679CD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4718" y="3978991"/>
            <a:ext cx="2553056" cy="25721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1E29F77-54D5-73E6-CCD8-AF1AFE472A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007" y="4294542"/>
            <a:ext cx="2524477" cy="22863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E710713-6705-EED7-3CEF-C0A50767DD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4718" y="4659269"/>
            <a:ext cx="1105054" cy="15242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7449C21-5024-3C42-A58D-4816115741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3297" y="4899497"/>
            <a:ext cx="752580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AC651FD-8630-D18A-E5AA-96EA3E20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686"/>
            <a:ext cx="12192000" cy="197031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C20A07E-9F31-0DE6-E782-9437B2F68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718" y="32657"/>
            <a:ext cx="2505425" cy="67636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8931D5C-9569-D49E-8522-A931F43E40FC}"/>
              </a:ext>
            </a:extLst>
          </p:cNvPr>
          <p:cNvSpPr txBox="1"/>
          <p:nvPr/>
        </p:nvSpPr>
        <p:spPr>
          <a:xfrm>
            <a:off x="-171450" y="20679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/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Kostenwertigkeit gegenüber Kunden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F49FB33-A349-47CC-1CCD-9C6C8B78A929}"/>
              </a:ext>
            </a:extLst>
          </p:cNvPr>
          <p:cNvSpPr txBox="1">
            <a:spLocks/>
          </p:cNvSpPr>
          <p:nvPr/>
        </p:nvSpPr>
        <p:spPr>
          <a:xfrm>
            <a:off x="344488" y="0"/>
            <a:ext cx="11503024" cy="1752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Zeiterfassungssystem «Hakuna»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15851B3-6307-F7F8-30C7-24C4A77B4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88" y="2751819"/>
            <a:ext cx="11847512" cy="218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5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AC651FD-8630-D18A-E5AA-96EA3E20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686"/>
            <a:ext cx="12192000" cy="197031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C20A07E-9F31-0DE6-E782-9437B2F68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718" y="32657"/>
            <a:ext cx="2505425" cy="67636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8931D5C-9569-D49E-8522-A931F43E40FC}"/>
              </a:ext>
            </a:extLst>
          </p:cNvPr>
          <p:cNvSpPr txBox="1"/>
          <p:nvPr/>
        </p:nvSpPr>
        <p:spPr>
          <a:xfrm>
            <a:off x="-171450" y="20679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/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Ferien / Absenzen / Stundennachweis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F49FB33-A349-47CC-1CCD-9C6C8B78A929}"/>
              </a:ext>
            </a:extLst>
          </p:cNvPr>
          <p:cNvSpPr txBox="1">
            <a:spLocks/>
          </p:cNvSpPr>
          <p:nvPr/>
        </p:nvSpPr>
        <p:spPr>
          <a:xfrm>
            <a:off x="344488" y="0"/>
            <a:ext cx="11503024" cy="1752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Zeiterfassungssystem «Hakuna»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170301-A69E-5118-AA6E-F8B2047AF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670" y="2437328"/>
            <a:ext cx="5421330" cy="27031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D7FCB7-9E23-DAEA-A77A-9C6BEAF2B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07" y="2437328"/>
            <a:ext cx="6534363" cy="251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3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AC651FD-8630-D18A-E5AA-96EA3E20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87686"/>
            <a:ext cx="12192000" cy="19703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ED3A2A-0148-CA6C-1979-1255B20176C4}"/>
              </a:ext>
            </a:extLst>
          </p:cNvPr>
          <p:cNvSpPr txBox="1">
            <a:spLocks/>
          </p:cNvSpPr>
          <p:nvPr/>
        </p:nvSpPr>
        <p:spPr>
          <a:xfrm>
            <a:off x="1086643" y="0"/>
            <a:ext cx="10018713" cy="1752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Besten Dank für Ihre Aufmerksamkeit!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25D98A-BA1B-98E1-D433-E0F2FBF57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526" y="2860614"/>
            <a:ext cx="2911389" cy="290311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3B765DF-2A37-C06C-F5BF-4CB1974AFFF6}"/>
              </a:ext>
            </a:extLst>
          </p:cNvPr>
          <p:cNvSpPr txBox="1"/>
          <p:nvPr/>
        </p:nvSpPr>
        <p:spPr>
          <a:xfrm>
            <a:off x="4718896" y="2176496"/>
            <a:ext cx="249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Fragen / Anregungen?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0D5077-8533-37B7-EFBC-44686EBE5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718" y="32657"/>
            <a:ext cx="2505425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7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AC651FD-8630-D18A-E5AA-96EA3E20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686"/>
            <a:ext cx="12192000" cy="1970314"/>
          </a:xfrm>
          <a:prstGeom prst="rect">
            <a:avLst/>
          </a:prstGeom>
        </p:spPr>
      </p:pic>
      <p:sp>
        <p:nvSpPr>
          <p:cNvPr id="2" name="Textplatzhalter 2">
            <a:extLst>
              <a:ext uri="{FF2B5EF4-FFF2-40B4-BE49-F238E27FC236}">
                <a16:creationId xmlns:a16="http://schemas.microsoft.com/office/drawing/2014/main" id="{387921B3-62E6-6C2B-16AB-9C24D79D9054}"/>
              </a:ext>
            </a:extLst>
          </p:cNvPr>
          <p:cNvSpPr txBox="1">
            <a:spLocks/>
          </p:cNvSpPr>
          <p:nvPr/>
        </p:nvSpPr>
        <p:spPr>
          <a:xfrm>
            <a:off x="1683170" y="1029469"/>
            <a:ext cx="8825659" cy="46306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Neuer Auftritt</a:t>
            </a:r>
          </a:p>
          <a:p>
            <a:pPr marL="285750" indent="-285750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Aktuelle Lage</a:t>
            </a:r>
          </a:p>
          <a:p>
            <a:pPr marL="285750" indent="-285750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Kurzer Rückblick</a:t>
            </a:r>
          </a:p>
          <a:p>
            <a:pPr marL="285750" indent="-285750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Weitblick bis Ende Jahr</a:t>
            </a:r>
          </a:p>
          <a:p>
            <a:pPr marL="742950" lvl="1" indent="-285750"/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Zielsetzung Qualitätssteigerung</a:t>
            </a:r>
          </a:p>
          <a:p>
            <a:pPr marL="742950" lvl="1" indent="-285750"/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Zielsetzung Quantitätssteigerung</a:t>
            </a:r>
          </a:p>
          <a:p>
            <a:pPr marL="742950" lvl="1" indent="-285750"/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Zielsetzung Teamfestigung</a:t>
            </a:r>
          </a:p>
          <a:p>
            <a:pPr marL="285750" indent="-285750"/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Zeiterfassungssystem «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Hakuna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742950" lvl="1" indent="-285750"/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Transparente Stundenerfassung</a:t>
            </a:r>
          </a:p>
          <a:p>
            <a:pPr marL="742950" lvl="1" indent="-285750"/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Kostenwertigkeit gegenüber Kunden</a:t>
            </a:r>
          </a:p>
          <a:p>
            <a:pPr marL="0" indent="0">
              <a:buNone/>
            </a:pP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C0F8F47-CC5E-6E8F-0A36-2147C11851F2}"/>
              </a:ext>
            </a:extLst>
          </p:cNvPr>
          <p:cNvSpPr txBox="1">
            <a:spLocks/>
          </p:cNvSpPr>
          <p:nvPr/>
        </p:nvSpPr>
        <p:spPr>
          <a:xfrm>
            <a:off x="1195835" y="-165208"/>
            <a:ext cx="8825659" cy="13797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EA9388-2013-762A-7A33-56FA744B2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084" y="32657"/>
            <a:ext cx="3645060" cy="98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8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AC651FD-8630-D18A-E5AA-96EA3E20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686"/>
            <a:ext cx="12192000" cy="19703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050CE4-AE30-8A6E-6D10-142F4A202ADA}"/>
              </a:ext>
            </a:extLst>
          </p:cNvPr>
          <p:cNvSpPr txBox="1">
            <a:spLocks/>
          </p:cNvSpPr>
          <p:nvPr/>
        </p:nvSpPr>
        <p:spPr>
          <a:xfrm>
            <a:off x="1244825" y="-239486"/>
            <a:ext cx="10018713" cy="1752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Neuer Auftritt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20A07E-9F31-0DE6-E782-9437B2F68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718" y="32657"/>
            <a:ext cx="2505425" cy="6763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5D59B83-D1DC-8993-0838-32F6D37E2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99" y="402141"/>
            <a:ext cx="2099580" cy="15681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0E5FB06-AD7B-12F7-A7E5-090BC0353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045" y="3025076"/>
            <a:ext cx="2194628" cy="204766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862E842-3B43-866B-2C4D-F7008FE90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4939" y="1104900"/>
            <a:ext cx="2506901" cy="4191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B7917B5-5CD5-D08B-904E-5580520D54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5315" y="1970313"/>
            <a:ext cx="4870368" cy="325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6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AC651FD-8630-D18A-E5AA-96EA3E20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686"/>
            <a:ext cx="12192000" cy="19703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5EA9388-2013-762A-7A33-56FA744B2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718" y="32657"/>
            <a:ext cx="2505425" cy="67636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1A569FF-9352-76E8-4A84-217BC4C64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084" y="32657"/>
            <a:ext cx="3645060" cy="98402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884AC63-88AF-7B02-EB96-7E689D051B6F}"/>
              </a:ext>
            </a:extLst>
          </p:cNvPr>
          <p:cNvSpPr txBox="1"/>
          <p:nvPr/>
        </p:nvSpPr>
        <p:spPr>
          <a:xfrm>
            <a:off x="3281082" y="478978"/>
            <a:ext cx="4001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Aktuelle Lage</a:t>
            </a:r>
            <a:endParaRPr lang="de-C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1E1584D-5706-D045-4115-2218DC2CB28B}"/>
              </a:ext>
            </a:extLst>
          </p:cNvPr>
          <p:cNvSpPr txBox="1"/>
          <p:nvPr/>
        </p:nvSpPr>
        <p:spPr>
          <a:xfrm>
            <a:off x="634146" y="1970314"/>
            <a:ext cx="202300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nave</a:t>
            </a:r>
            <a:r>
              <a:rPr lang="de-CH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GAV</a:t>
            </a:r>
          </a:p>
          <a:p>
            <a:pPr algn="ctr"/>
            <a:endParaRPr lang="de-CH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46.1%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E235EB3-B149-B02D-5FC4-49B4BB29967A}"/>
              </a:ext>
            </a:extLst>
          </p:cNvPr>
          <p:cNvSpPr txBox="1"/>
          <p:nvPr/>
        </p:nvSpPr>
        <p:spPr>
          <a:xfrm>
            <a:off x="4372601" y="1970314"/>
            <a:ext cx="202300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ave GAV</a:t>
            </a:r>
          </a:p>
          <a:p>
            <a:pPr algn="ctr"/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43.7%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37A4FB2-0624-1766-B31A-5C43FDA754A3}"/>
              </a:ext>
            </a:extLst>
          </p:cNvPr>
          <p:cNvSpPr txBox="1"/>
          <p:nvPr/>
        </p:nvSpPr>
        <p:spPr>
          <a:xfrm>
            <a:off x="8644401" y="1970314"/>
            <a:ext cx="202300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BGSA</a:t>
            </a:r>
          </a:p>
          <a:p>
            <a:pPr algn="ctr"/>
            <a:endParaRPr lang="de-CH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6CE1D3E-DF15-AA82-F343-BF018B403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739" y="3098923"/>
            <a:ext cx="4138018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AC651FD-8630-D18A-E5AA-96EA3E20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686"/>
            <a:ext cx="12192000" cy="19703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050CE4-AE30-8A6E-6D10-142F4A202ADA}"/>
              </a:ext>
            </a:extLst>
          </p:cNvPr>
          <p:cNvSpPr txBox="1">
            <a:spLocks/>
          </p:cNvSpPr>
          <p:nvPr/>
        </p:nvSpPr>
        <p:spPr>
          <a:xfrm>
            <a:off x="470275" y="-568642"/>
            <a:ext cx="10018713" cy="1752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b="1" dirty="0">
                <a:latin typeface="Arial" panose="020B0604020202020204" pitchFamily="34" charset="0"/>
                <a:cs typeface="Arial" panose="020B0604020202020204" pitchFamily="34" charset="0"/>
              </a:rPr>
              <a:t>Kurzer Rückblick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20A07E-9F31-0DE6-E782-9437B2F68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718" y="32657"/>
            <a:ext cx="2505425" cy="67636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AA2FE57-E51C-F358-B425-E09B81FE4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084" y="32657"/>
            <a:ext cx="3645060" cy="98402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70C695E-0A6A-3C77-0835-1F9B51DC4218}"/>
              </a:ext>
            </a:extLst>
          </p:cNvPr>
          <p:cNvSpPr txBox="1"/>
          <p:nvPr/>
        </p:nvSpPr>
        <p:spPr>
          <a:xfrm>
            <a:off x="5724204" y="1395924"/>
            <a:ext cx="62837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Reorganisation 2022</a:t>
            </a:r>
          </a:p>
          <a:p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Grosse Fluktuation (Abgänge)</a:t>
            </a:r>
          </a:p>
          <a:p>
            <a:pPr marL="285750" indent="-285750">
              <a:buFontTx/>
              <a:buChar char="-"/>
            </a:pP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Personalfindung</a:t>
            </a:r>
          </a:p>
          <a:p>
            <a:pPr marL="285750" indent="-285750">
              <a:buFontTx/>
              <a:buChar char="-"/>
            </a:pP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Teamfindung</a:t>
            </a:r>
          </a:p>
          <a:p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Einarbeitung &amp; Produktivität</a:t>
            </a:r>
          </a:p>
          <a:p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11715F8-9E57-1295-540F-1B3C4B867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48" y="1504298"/>
            <a:ext cx="4898140" cy="349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6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AC651FD-8630-D18A-E5AA-96EA3E20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686"/>
            <a:ext cx="12192000" cy="19703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8D299-A8CA-D732-64E4-709C52650B71}"/>
              </a:ext>
            </a:extLst>
          </p:cNvPr>
          <p:cNvSpPr txBox="1">
            <a:spLocks/>
          </p:cNvSpPr>
          <p:nvPr/>
        </p:nvSpPr>
        <p:spPr>
          <a:xfrm>
            <a:off x="199229" y="-591459"/>
            <a:ext cx="10018713" cy="1752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b="1" dirty="0">
                <a:latin typeface="Arial" panose="020B0604020202020204" pitchFamily="34" charset="0"/>
                <a:cs typeface="Arial" panose="020B0604020202020204" pitchFamily="34" charset="0"/>
              </a:rPr>
              <a:t>Weitblick bis Ende 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900E42-22CD-EFE0-1371-873F7AB5A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718" y="32657"/>
            <a:ext cx="2505425" cy="67636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66899D9-0B81-5488-BBA7-C699F0188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084" y="32657"/>
            <a:ext cx="3645060" cy="98402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323B6C4-3137-9E12-0FE6-DC363EAC1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09" y="1751147"/>
            <a:ext cx="4377307" cy="292023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A93E861-B1D9-1CB2-F71D-048411284E9F}"/>
              </a:ext>
            </a:extLst>
          </p:cNvPr>
          <p:cNvSpPr txBox="1"/>
          <p:nvPr/>
        </p:nvSpPr>
        <p:spPr>
          <a:xfrm>
            <a:off x="5009547" y="1970314"/>
            <a:ext cx="6715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 Qualitätssteigerung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 Quantitätssteigerung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 Teamfestigung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14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AC651FD-8630-D18A-E5AA-96EA3E20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686"/>
            <a:ext cx="12192000" cy="19703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8D299-A8CA-D732-64E4-709C52650B71}"/>
              </a:ext>
            </a:extLst>
          </p:cNvPr>
          <p:cNvSpPr txBox="1">
            <a:spLocks/>
          </p:cNvSpPr>
          <p:nvPr/>
        </p:nvSpPr>
        <p:spPr>
          <a:xfrm>
            <a:off x="-882607" y="0"/>
            <a:ext cx="10018713" cy="1752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b="1" dirty="0">
                <a:latin typeface="Arial" panose="020B0604020202020204" pitchFamily="34" charset="0"/>
                <a:cs typeface="Arial" panose="020B0604020202020204" pitchFamily="34" charset="0"/>
              </a:rPr>
              <a:t>Zielsetzung Qualitätssteigerung</a:t>
            </a:r>
          </a:p>
          <a:p>
            <a:endParaRPr lang="de-C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900E42-22CD-EFE0-1371-873F7AB5A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718" y="32657"/>
            <a:ext cx="2505425" cy="67636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66899D9-0B81-5488-BBA7-C699F0188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084" y="32657"/>
            <a:ext cx="3645060" cy="98402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2165A92-9025-DB27-1062-F60AFF99939B}"/>
              </a:ext>
            </a:extLst>
          </p:cNvPr>
          <p:cNvSpPr txBox="1"/>
          <p:nvPr/>
        </p:nvSpPr>
        <p:spPr>
          <a:xfrm>
            <a:off x="877223" y="1447043"/>
            <a:ext cx="1080008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Konzentration bei der Ausführung der Arbeit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Rapporte resp. Bearbeitung umgehend abschliessen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Die dafür vorgesehene Zeit nutzen um die Rapporte zu Nachzulesen ggf. Entgegenlesen lassen (FR/MO)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Handout benutzen</a:t>
            </a:r>
          </a:p>
          <a:p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Nachfragen bei Unklarheiten Büro/Inspektoren (schon vor Ort)</a:t>
            </a:r>
          </a:p>
          <a:p>
            <a:pPr marL="457200" indent="-457200">
              <a:buFont typeface="+mj-lt"/>
              <a:buAutoNum type="arabicPeriod"/>
            </a:pP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3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AC651FD-8630-D18A-E5AA-96EA3E20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686"/>
            <a:ext cx="12192000" cy="19703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8D299-A8CA-D732-64E4-709C52650B71}"/>
              </a:ext>
            </a:extLst>
          </p:cNvPr>
          <p:cNvSpPr txBox="1">
            <a:spLocks/>
          </p:cNvSpPr>
          <p:nvPr/>
        </p:nvSpPr>
        <p:spPr>
          <a:xfrm>
            <a:off x="-916609" y="-545556"/>
            <a:ext cx="10018713" cy="1752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b="1" dirty="0">
                <a:latin typeface="Arial" panose="020B0604020202020204" pitchFamily="34" charset="0"/>
                <a:cs typeface="Arial" panose="020B0604020202020204" pitchFamily="34" charset="0"/>
              </a:rPr>
              <a:t>Zielsetzung Quantitätssteigerung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900E42-22CD-EFE0-1371-873F7AB5A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718" y="32657"/>
            <a:ext cx="2505425" cy="67636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66899D9-0B81-5488-BBA7-C699F0188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084" y="32657"/>
            <a:ext cx="3645060" cy="98402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2165A92-9025-DB27-1062-F60AFF99939B}"/>
              </a:ext>
            </a:extLst>
          </p:cNvPr>
          <p:cNvSpPr txBox="1"/>
          <p:nvPr/>
        </p:nvSpPr>
        <p:spPr>
          <a:xfrm>
            <a:off x="695960" y="1397403"/>
            <a:ext cx="108000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Planung ist A und 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Wochensoll für Inspektoren/innen ab. 01.10.2023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Gezielt Branchenspezifische Kontrollen GAV 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primär Firmenkontrollen nicht Personenkontrollen (ausser TPK/EU)</a:t>
            </a:r>
          </a:p>
          <a:p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Effizienz und keine Leerzeiten generieren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AC651FD-8630-D18A-E5AA-96EA3E20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686"/>
            <a:ext cx="12192000" cy="197031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814E3A0-F632-C1BE-1DA8-A5BAE2FD9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940" y="-61341"/>
            <a:ext cx="2505425" cy="676369"/>
          </a:xfrm>
          <a:prstGeom prst="rect">
            <a:avLst/>
          </a:prstGeom>
        </p:spPr>
      </p:pic>
      <p:sp>
        <p:nvSpPr>
          <p:cNvPr id="14" name="Pfeil nach unten 14">
            <a:extLst>
              <a:ext uri="{FF2B5EF4-FFF2-40B4-BE49-F238E27FC236}">
                <a16:creationId xmlns:a16="http://schemas.microsoft.com/office/drawing/2014/main" id="{847F0629-E5E5-783D-1801-0FC6C25390A8}"/>
              </a:ext>
            </a:extLst>
          </p:cNvPr>
          <p:cNvSpPr/>
          <p:nvPr/>
        </p:nvSpPr>
        <p:spPr>
          <a:xfrm rot="10800000">
            <a:off x="7589767" y="3183727"/>
            <a:ext cx="492981" cy="826659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86DC78C-83AF-02A0-9703-1E3358E84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303" y="2213052"/>
            <a:ext cx="3073116" cy="18584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095B605-AB96-784F-9362-CF47AAE4D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74" y="2199644"/>
            <a:ext cx="2883763" cy="224099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7B5F7B8-7FA7-CDB7-14CE-27F75202A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025" y="2421826"/>
            <a:ext cx="1729890" cy="1691787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AEFA7FA5-A65E-0E9A-3B59-18FFDDDA0723}"/>
              </a:ext>
            </a:extLst>
          </p:cNvPr>
          <p:cNvSpPr/>
          <p:nvPr/>
        </p:nvSpPr>
        <p:spPr>
          <a:xfrm>
            <a:off x="3572291" y="3009053"/>
            <a:ext cx="650240" cy="41994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C789AC47-1FBA-8768-FEE1-9E028C1FD8C9}"/>
              </a:ext>
            </a:extLst>
          </p:cNvPr>
          <p:cNvSpPr/>
          <p:nvPr/>
        </p:nvSpPr>
        <p:spPr>
          <a:xfrm>
            <a:off x="7186017" y="3025436"/>
            <a:ext cx="650240" cy="41994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6C316A-14D4-5C27-6FA2-38A1F6FB182F}"/>
              </a:ext>
            </a:extLst>
          </p:cNvPr>
          <p:cNvSpPr txBox="1">
            <a:spLocks/>
          </p:cNvSpPr>
          <p:nvPr/>
        </p:nvSpPr>
        <p:spPr>
          <a:xfrm>
            <a:off x="-1533186" y="-51925"/>
            <a:ext cx="10018713" cy="1752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b="1" dirty="0">
                <a:latin typeface="Arial" panose="020B0604020202020204" pitchFamily="34" charset="0"/>
                <a:cs typeface="Arial" panose="020B0604020202020204" pitchFamily="34" charset="0"/>
              </a:rPr>
              <a:t>Zielsetzung Teamfestigung</a:t>
            </a:r>
          </a:p>
          <a:p>
            <a:endParaRPr lang="de-C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687D049-8A0F-5A88-AEA5-9560DAE847C2}"/>
              </a:ext>
            </a:extLst>
          </p:cNvPr>
          <p:cNvSpPr txBox="1"/>
          <p:nvPr/>
        </p:nvSpPr>
        <p:spPr>
          <a:xfrm>
            <a:off x="3218785" y="4803367"/>
            <a:ext cx="651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Das Team der Arbeitsmarktkontrolle Bern fokussiert sich auf 70% der Zielerreichung bis Ende Jahr!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21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Breitbild</PresentationFormat>
  <Paragraphs>80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Matosevic - AMKBE</dc:creator>
  <cp:lastModifiedBy>daniel.matosevic@server20.local</cp:lastModifiedBy>
  <cp:revision>22</cp:revision>
  <dcterms:created xsi:type="dcterms:W3CDTF">2023-01-25T17:50:54Z</dcterms:created>
  <dcterms:modified xsi:type="dcterms:W3CDTF">2023-10-17T08:50:07Z</dcterms:modified>
</cp:coreProperties>
</file>