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7" r:id="rId4"/>
    <p:sldId id="279" r:id="rId5"/>
    <p:sldId id="286" r:id="rId6"/>
    <p:sldId id="278" r:id="rId7"/>
    <p:sldId id="280" r:id="rId8"/>
    <p:sldId id="281" r:id="rId9"/>
    <p:sldId id="287" r:id="rId10"/>
    <p:sldId id="282" r:id="rId11"/>
    <p:sldId id="283" r:id="rId12"/>
    <p:sldId id="289" r:id="rId13"/>
    <p:sldId id="284" r:id="rId14"/>
  </p:sldIdLst>
  <p:sldSz cx="9906000" cy="6858000" type="A4"/>
  <p:notesSz cx="6797675" cy="9926638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055">
          <p15:clr>
            <a:srgbClr val="A4A3A4"/>
          </p15:clr>
        </p15:guide>
        <p15:guide id="3" pos="57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rs Sager" initials="U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0" autoAdjust="0"/>
    <p:restoredTop sz="94731" autoAdjust="0"/>
  </p:normalViewPr>
  <p:slideViewPr>
    <p:cSldViewPr>
      <p:cViewPr varScale="1">
        <p:scale>
          <a:sx n="92" d="100"/>
          <a:sy n="92" d="100"/>
        </p:scale>
        <p:origin x="270" y="90"/>
      </p:cViewPr>
      <p:guideLst>
        <p:guide orient="horz" pos="2160"/>
        <p:guide pos="1055"/>
        <p:guide pos="57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377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60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5" tIns="47878" rIns="95755" bIns="4787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33" y="1"/>
            <a:ext cx="2945660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5" tIns="47878" rIns="95755" bIns="4787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59"/>
            <a:ext cx="2945660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5" tIns="47878" rIns="95755" bIns="4787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33" y="9428959"/>
            <a:ext cx="2945660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5" tIns="47878" rIns="95755" bIns="4787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B40C7F2-E888-460E-8F0F-569C290532A3}" type="slidenum">
              <a:rPr lang="fr-CH"/>
              <a:pPr>
                <a:defRPr/>
              </a:pPr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067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60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5" tIns="47878" rIns="95755" bIns="47878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5" tIns="47878" rIns="95755" bIns="4787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274"/>
            <a:ext cx="4984962" cy="446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5" tIns="47878" rIns="95755" bIns="478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Klicken Sie, um die Formate des Vorlagentextes zu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543"/>
            <a:ext cx="2945660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5" tIns="47878" rIns="95755" bIns="47878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543"/>
            <a:ext cx="2945659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55" tIns="47878" rIns="95755" bIns="4787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25B6F41A-D975-4480-9172-21B792044D1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6824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7EB4C-A358-42D3-AE48-F629B26FB604}" type="slidenum">
              <a:rPr lang="de-CH" smtClean="0">
                <a:cs typeface="Arial" charset="0"/>
              </a:rPr>
              <a:pPr/>
              <a:t>1</a:t>
            </a:fld>
            <a:endParaRPr lang="de-CH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3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3671888" y="314325"/>
            <a:ext cx="25638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542" tIns="42771" rIns="85542" bIns="42771">
            <a:spAutoFit/>
          </a:bodyPr>
          <a:lstStyle/>
          <a:p>
            <a:pPr defTabSz="855663" eaLnBrk="0" hangingPunct="0">
              <a:defRPr/>
            </a:pPr>
            <a:r>
              <a:rPr lang="de-DE" sz="800" dirty="0">
                <a:solidFill>
                  <a:srgbClr val="000000"/>
                </a:solidFill>
                <a:cs typeface="+mn-cs"/>
              </a:rPr>
              <a:t>Eidgenössisches Volkswirtschaftsdepartement </a:t>
            </a:r>
            <a:r>
              <a:rPr lang="de-DE" sz="800" dirty="0" err="1">
                <a:solidFill>
                  <a:srgbClr val="000000"/>
                </a:solidFill>
                <a:cs typeface="+mn-cs"/>
              </a:rPr>
              <a:t>EVD</a:t>
            </a:r>
            <a:r>
              <a:rPr lang="de-DE" sz="800" dirty="0">
                <a:solidFill>
                  <a:srgbClr val="000000"/>
                </a:solidFill>
                <a:cs typeface="+mn-cs"/>
              </a:rPr>
              <a:t> </a:t>
            </a: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3657600" y="433388"/>
            <a:ext cx="230981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5542" tIns="42771" rIns="85542" bIns="42771">
            <a:spAutoFit/>
          </a:bodyPr>
          <a:lstStyle/>
          <a:p>
            <a:pPr defTabSz="855663" eaLnBrk="0" hangingPunct="0">
              <a:defRPr/>
            </a:pPr>
            <a:r>
              <a:rPr lang="de-DE" sz="800" b="1" dirty="0">
                <a:solidFill>
                  <a:srgbClr val="000000"/>
                </a:solidFill>
                <a:cs typeface="+mn-cs"/>
              </a:rPr>
              <a:t>Staatssekretariat für Wirtschaft SECO</a:t>
            </a:r>
          </a:p>
          <a:p>
            <a:pPr defTabSz="855663" eaLnBrk="0" hangingPunct="0">
              <a:defRPr/>
            </a:pPr>
            <a:r>
              <a:rPr lang="de-DE" sz="800" dirty="0">
                <a:solidFill>
                  <a:srgbClr val="000000"/>
                </a:solidFill>
                <a:cs typeface="+mn-cs"/>
              </a:rPr>
              <a:t>Personenfreizügigkeit</a:t>
            </a:r>
            <a:r>
              <a:rPr lang="fr-CH" sz="800" dirty="0">
                <a:solidFill>
                  <a:srgbClr val="000000"/>
                </a:solidFill>
                <a:cs typeface="+mn-cs"/>
              </a:rPr>
              <a:t> und </a:t>
            </a:r>
            <a:r>
              <a:rPr lang="de-DE" sz="800" dirty="0">
                <a:solidFill>
                  <a:srgbClr val="000000"/>
                </a:solidFill>
                <a:cs typeface="+mn-cs"/>
              </a:rPr>
              <a:t>Arbeitsbeziehungen</a:t>
            </a:r>
          </a:p>
        </p:txBody>
      </p:sp>
      <p:grpSp>
        <p:nvGrpSpPr>
          <p:cNvPr id="6" name="LogoCol"/>
          <p:cNvGrpSpPr>
            <a:grpSpLocks noChangeAspect="1"/>
          </p:cNvGrpSpPr>
          <p:nvPr userDrawn="1"/>
        </p:nvGrpSpPr>
        <p:grpSpPr bwMode="auto">
          <a:xfrm>
            <a:off x="1219200" y="314325"/>
            <a:ext cx="1979613" cy="492125"/>
            <a:chOff x="1411" y="9286"/>
            <a:chExt cx="9056" cy="2250"/>
          </a:xfrm>
        </p:grpSpPr>
        <p:pic>
          <p:nvPicPr>
            <p:cNvPr id="7" name="Picture 15" descr="Bundeslogo_sw_pos_600"/>
            <p:cNvPicPr>
              <a:picLocks noChangeAspect="1" noChangeArrowheads="1"/>
            </p:cNvPicPr>
            <p:nvPr userDrawn="1"/>
          </p:nvPicPr>
          <p:blipFill>
            <a:blip r:embed="rId2"/>
            <a:srcRect l="17969"/>
            <a:stretch>
              <a:fillRect/>
            </a:stretch>
          </p:blipFill>
          <p:spPr bwMode="auto">
            <a:xfrm>
              <a:off x="3027" y="9286"/>
              <a:ext cx="7440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6" descr="Bundeslogo_RGB_pos_600 neu"/>
            <p:cNvPicPr>
              <a:picLocks noChangeAspect="1" noChangeArrowheads="1"/>
            </p:cNvPicPr>
            <p:nvPr userDrawn="1"/>
          </p:nvPicPr>
          <p:blipFill>
            <a:blip r:embed="rId3"/>
            <a:srcRect r="82034"/>
            <a:stretch>
              <a:fillRect/>
            </a:stretch>
          </p:blipFill>
          <p:spPr bwMode="auto">
            <a:xfrm>
              <a:off x="1411" y="9286"/>
              <a:ext cx="1620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1"/>
          <p:cNvSpPr/>
          <p:nvPr userDrawn="1"/>
        </p:nvSpPr>
        <p:spPr>
          <a:xfrm>
            <a:off x="6824663" y="314325"/>
            <a:ext cx="2347912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CH" sz="800" dirty="0" err="1">
                <a:cs typeface="+mn-cs"/>
              </a:rPr>
              <a:t>Interessengemeinschaf</a:t>
            </a:r>
            <a:r>
              <a:rPr lang="de-CH" sz="800" dirty="0">
                <a:cs typeface="+mn-cs"/>
              </a:rPr>
              <a:t>t der Paritätischen </a:t>
            </a:r>
            <a:br>
              <a:rPr lang="de-CH" sz="800" dirty="0">
                <a:cs typeface="+mn-cs"/>
              </a:rPr>
            </a:br>
            <a:r>
              <a:rPr lang="de-CH" sz="800" dirty="0">
                <a:cs typeface="+mn-cs"/>
              </a:rPr>
              <a:t>Kommissionen von AVE-</a:t>
            </a:r>
            <a:r>
              <a:rPr lang="de-CH" sz="800" dirty="0" err="1">
                <a:cs typeface="+mn-cs"/>
              </a:rPr>
              <a:t>GAV</a:t>
            </a:r>
            <a:r>
              <a:rPr lang="de-CH" sz="800" dirty="0">
                <a:cs typeface="+mn-cs"/>
              </a:rPr>
              <a:t> </a:t>
            </a:r>
            <a:r>
              <a:rPr lang="de-CH" sz="800" b="1" dirty="0">
                <a:cs typeface="+mn-cs"/>
              </a:rPr>
              <a:t>IG PBK </a:t>
            </a:r>
            <a:endParaRPr lang="fr-CH" sz="800" dirty="0">
              <a:cs typeface="+mn-cs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3675" y="2324100"/>
            <a:ext cx="8047038" cy="2393950"/>
          </a:xfrm>
        </p:spPr>
        <p:txBody>
          <a:bodyPr lIns="91444" tIns="45723" rIns="91444" bIns="45723"/>
          <a:lstStyle>
            <a:lvl1pPr>
              <a:defRPr sz="5200"/>
            </a:lvl1pPr>
          </a:lstStyle>
          <a:p>
            <a:r>
              <a:rPr lang="fr-CH"/>
              <a:t>Titelmasterformat durch Klicken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4150" y="5146675"/>
            <a:ext cx="8056563" cy="14493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fr-CH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1AEDB13-A67F-426B-B16D-66066C115673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53313" y="242888"/>
            <a:ext cx="2057400" cy="58642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79525" y="242888"/>
            <a:ext cx="6021388" cy="58642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34CE159-2990-4059-BFCE-8AE6A8450237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4425950" y="29146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CH">
              <a:cs typeface="+mn-cs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227138" y="6296025"/>
            <a:ext cx="48783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542" tIns="42771" rIns="85542" bIns="42771">
            <a:spAutoFit/>
          </a:bodyPr>
          <a:lstStyle/>
          <a:p>
            <a:pPr defTabSz="855663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900" b="1" dirty="0" err="1"/>
              <a:t>Prozessabschnitt</a:t>
            </a:r>
            <a:r>
              <a:rPr lang="en-US" sz="900" b="1" dirty="0"/>
              <a:t> </a:t>
            </a:r>
            <a:r>
              <a:rPr lang="en-US" sz="900" b="1" dirty="0" err="1"/>
              <a:t>Baustellenkontrolle</a:t>
            </a:r>
            <a:endParaRPr lang="en-US" sz="900" b="1" dirty="0"/>
          </a:p>
          <a:p>
            <a:pPr defTabSz="855663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900" dirty="0" err="1"/>
              <a:t>Urs</a:t>
            </a:r>
            <a:r>
              <a:rPr lang="en-US" sz="900" dirty="0"/>
              <a:t> Sager, </a:t>
            </a:r>
            <a:r>
              <a:rPr lang="fr-CH" sz="900" dirty="0" err="1"/>
              <a:t>ZPK</a:t>
            </a:r>
            <a:r>
              <a:rPr lang="fr-CH" sz="900" dirty="0"/>
              <a:t> </a:t>
            </a:r>
            <a:r>
              <a:rPr lang="fr-CH" sz="900" dirty="0" err="1"/>
              <a:t>Schreinergewerbe</a:t>
            </a:r>
            <a:endParaRPr lang="en-US" sz="900" dirty="0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>
            <a:off x="1403350" y="6237288"/>
            <a:ext cx="8108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>
              <a:cs typeface="+mn-cs"/>
            </a:endParaRPr>
          </a:p>
        </p:txBody>
      </p:sp>
      <p:pic>
        <p:nvPicPr>
          <p:cNvPr id="7" name="LogoCOL" descr="Logo_col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231" b="40395"/>
          <a:stretch>
            <a:fillRect/>
          </a:stretch>
        </p:blipFill>
        <p:spPr bwMode="auto">
          <a:xfrm>
            <a:off x="392113" y="352425"/>
            <a:ext cx="2746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BC0B190-E6B6-4835-A299-5966748D9D6A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1206966-AFCA-487C-A199-CFFC55ED20B2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79525" y="1174750"/>
            <a:ext cx="4038600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70525" y="1174750"/>
            <a:ext cx="4040188" cy="4932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E4D1D77-2441-407E-B296-CD30291C4ACE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1686461-EF1C-4E41-8FFF-485FC2D525EB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8FE201C-D8D4-4DD7-8C1F-3DF8884D9192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B225A1B-28B0-4145-A8F4-4529678A389D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DA9396A-C511-4088-B313-297EB7990D80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FD98EF1-5881-4716-82C7-30DB444C074B}" type="slidenum">
              <a:rPr lang="fr-CH"/>
              <a:pPr>
                <a:defRPr/>
              </a:pPr>
              <a:t>‹Nr.›</a:t>
            </a:fld>
            <a:r>
              <a:rPr lang="fr-CH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174750"/>
            <a:ext cx="8231188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4" tIns="45723" rIns="91444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 smtClean="0"/>
              <a:t>Hier </a:t>
            </a:r>
            <a:r>
              <a:rPr lang="fr-CH" dirty="0" err="1" smtClean="0"/>
              <a:t>klicken</a:t>
            </a:r>
            <a:r>
              <a:rPr lang="fr-CH" dirty="0" smtClean="0"/>
              <a:t>, </a:t>
            </a:r>
            <a:r>
              <a:rPr lang="fr-CH" dirty="0" err="1" smtClean="0"/>
              <a:t>um</a:t>
            </a:r>
            <a:r>
              <a:rPr lang="fr-CH" dirty="0" smtClean="0"/>
              <a:t> Master-</a:t>
            </a:r>
            <a:r>
              <a:rPr lang="fr-CH" dirty="0" err="1" smtClean="0"/>
              <a:t>Textformat</a:t>
            </a:r>
            <a:r>
              <a:rPr lang="fr-CH" dirty="0" smtClean="0"/>
              <a:t> </a:t>
            </a:r>
            <a:r>
              <a:rPr lang="fr-CH" dirty="0" err="1" smtClean="0"/>
              <a:t>zu</a:t>
            </a:r>
            <a:r>
              <a:rPr lang="fr-CH" dirty="0" smtClean="0"/>
              <a:t> </a:t>
            </a:r>
            <a:r>
              <a:rPr lang="fr-CH" dirty="0" err="1" smtClean="0"/>
              <a:t>bearbeiten</a:t>
            </a:r>
            <a:r>
              <a:rPr lang="fr-CH" dirty="0" smtClean="0"/>
              <a:t>.</a:t>
            </a:r>
          </a:p>
          <a:p>
            <a:pPr lvl="1"/>
            <a:r>
              <a:rPr lang="fr-CH" dirty="0" err="1" smtClean="0"/>
              <a:t>Zweite</a:t>
            </a:r>
            <a:r>
              <a:rPr lang="fr-CH" dirty="0" smtClean="0"/>
              <a:t> </a:t>
            </a:r>
            <a:r>
              <a:rPr lang="fr-CH" dirty="0" err="1" smtClean="0"/>
              <a:t>Ebene</a:t>
            </a:r>
            <a:endParaRPr lang="fr-CH" dirty="0" smtClean="0"/>
          </a:p>
          <a:p>
            <a:pPr lvl="2"/>
            <a:r>
              <a:rPr lang="fr-CH" dirty="0" err="1" smtClean="0"/>
              <a:t>Dritte</a:t>
            </a:r>
            <a:r>
              <a:rPr lang="fr-CH" dirty="0" smtClean="0"/>
              <a:t> </a:t>
            </a:r>
            <a:r>
              <a:rPr lang="fr-CH" dirty="0" err="1" smtClean="0"/>
              <a:t>Ebene</a:t>
            </a:r>
            <a:endParaRPr lang="fr-CH" dirty="0" smtClean="0"/>
          </a:p>
          <a:p>
            <a:pPr lvl="3"/>
            <a:r>
              <a:rPr lang="fr-CH" dirty="0" err="1" smtClean="0"/>
              <a:t>Vierte</a:t>
            </a:r>
            <a:r>
              <a:rPr lang="fr-CH" dirty="0" smtClean="0"/>
              <a:t> </a:t>
            </a:r>
            <a:r>
              <a:rPr lang="fr-CH" dirty="0" err="1" smtClean="0"/>
              <a:t>Ebene</a:t>
            </a:r>
            <a:endParaRPr lang="fr-CH" dirty="0" smtClean="0"/>
          </a:p>
          <a:p>
            <a:pPr lvl="4"/>
            <a:r>
              <a:rPr lang="fr-CH" dirty="0" err="1" smtClean="0"/>
              <a:t>Fünfte</a:t>
            </a:r>
            <a:r>
              <a:rPr lang="fr-CH" dirty="0" smtClean="0"/>
              <a:t> </a:t>
            </a:r>
            <a:r>
              <a:rPr lang="fr-CH" dirty="0" err="1" smtClean="0"/>
              <a:t>Ebene</a:t>
            </a:r>
            <a:endParaRPr lang="fr-CH" dirty="0" smtClean="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425950" y="29146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CH">
              <a:cs typeface="+mn-cs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1227138" y="6296025"/>
            <a:ext cx="48783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542" tIns="42771" rIns="85542" bIns="42771">
            <a:spAutoFit/>
          </a:bodyPr>
          <a:lstStyle/>
          <a:p>
            <a:pPr defTabSz="855663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900" b="1" dirty="0" err="1" smtClean="0">
                <a:cs typeface="+mn-cs"/>
              </a:rPr>
              <a:t>Prozessabschnitt</a:t>
            </a:r>
            <a:r>
              <a:rPr lang="en-US" sz="900" b="1" dirty="0" smtClean="0">
                <a:cs typeface="+mn-cs"/>
              </a:rPr>
              <a:t> </a:t>
            </a:r>
            <a:r>
              <a:rPr lang="en-US" sz="900" b="1" dirty="0" err="1" smtClean="0">
                <a:cs typeface="+mn-cs"/>
              </a:rPr>
              <a:t>Arbeitsmarktkontrollen</a:t>
            </a:r>
            <a:r>
              <a:rPr lang="en-US" sz="900" b="1" dirty="0" smtClean="0">
                <a:cs typeface="+mn-cs"/>
              </a:rPr>
              <a:t>: Praxis</a:t>
            </a:r>
            <a:endParaRPr lang="en-US" sz="900" b="1" dirty="0">
              <a:cs typeface="+mn-cs"/>
            </a:endParaRPr>
          </a:p>
          <a:p>
            <a:pPr defTabSz="855663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900" dirty="0" smtClean="0">
                <a:cs typeface="+mn-cs"/>
              </a:rPr>
              <a:t>Stefan </a:t>
            </a:r>
            <a:r>
              <a:rPr lang="en-US" sz="900" dirty="0" err="1" smtClean="0">
                <a:cs typeface="+mn-cs"/>
              </a:rPr>
              <a:t>Hirt</a:t>
            </a:r>
            <a:r>
              <a:rPr lang="en-US" sz="900" dirty="0" smtClean="0">
                <a:cs typeface="+mn-cs"/>
              </a:rPr>
              <a:t>, AMKBE</a:t>
            </a:r>
            <a:endParaRPr lang="en-US" sz="900" dirty="0">
              <a:cs typeface="+mn-cs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5025" y="6454775"/>
            <a:ext cx="24177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42" tIns="42771" rIns="85542" bIns="42771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cs typeface="+mn-cs"/>
              </a:defRPr>
            </a:lvl1pPr>
          </a:lstStyle>
          <a:p>
            <a:pPr>
              <a:defRPr/>
            </a:pPr>
            <a:r>
              <a:rPr lang="fr-CH"/>
              <a:t> </a:t>
            </a: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1403350" y="6237288"/>
            <a:ext cx="8108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>
              <a:cs typeface="+mn-cs"/>
            </a:endParaRPr>
          </a:p>
        </p:txBody>
      </p:sp>
      <p:pic>
        <p:nvPicPr>
          <p:cNvPr id="1031" name="LogoCOL" descr="Logo_col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231" b="40395"/>
          <a:stretch>
            <a:fillRect/>
          </a:stretch>
        </p:blipFill>
        <p:spPr bwMode="auto">
          <a:xfrm>
            <a:off x="392113" y="352425"/>
            <a:ext cx="2746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289050" y="242888"/>
            <a:ext cx="822166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42" tIns="42771" rIns="85542" bIns="427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256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2pPr>
      <a:lvl3pPr marL="895350" indent="-173038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3pPr>
      <a:lvl4pPr marL="1257300" indent="-18256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4pPr>
      <a:lvl5pPr marL="1619250" indent="-1809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5pPr>
      <a:lvl6pPr marL="2076450" indent="-1809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6pPr>
      <a:lvl7pPr marL="2533650" indent="-1809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7pPr>
      <a:lvl8pPr marL="2990850" indent="-1809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8pPr>
      <a:lvl9pPr marL="3448050" indent="-180975" algn="l" rtl="0" fontAlgn="base">
        <a:spcBef>
          <a:spcPct val="20000"/>
        </a:spcBef>
        <a:spcAft>
          <a:spcPct val="0"/>
        </a:spcAft>
        <a:buChar char="•"/>
        <a:defRPr sz="2100">
          <a:solidFill>
            <a:srgbClr val="5F5F5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tefan.hirt@amkbe.ch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36576" y="1844824"/>
            <a:ext cx="8047037" cy="3097213"/>
          </a:xfrm>
        </p:spPr>
        <p:txBody>
          <a:bodyPr/>
          <a:lstStyle/>
          <a:p>
            <a:pPr algn="ctr" eaLnBrk="1" hangingPunct="1"/>
            <a:r>
              <a:rPr lang="fr-CH" sz="4800" smtClean="0"/>
              <a:t>I. </a:t>
            </a:r>
            <a:r>
              <a:rPr lang="fr-CH" sz="4800" dirty="0" err="1" smtClean="0"/>
              <a:t>Vorgehen</a:t>
            </a:r>
            <a:r>
              <a:rPr lang="fr-CH" sz="4800" dirty="0" smtClean="0"/>
              <a:t> </a:t>
            </a:r>
            <a:r>
              <a:rPr lang="fr-CH" sz="4800" dirty="0" err="1" smtClean="0"/>
              <a:t>bei</a:t>
            </a:r>
            <a:r>
              <a:rPr lang="fr-CH" sz="4800" dirty="0"/>
              <a:t> </a:t>
            </a:r>
            <a:r>
              <a:rPr lang="fr-CH" sz="4800" dirty="0" err="1" smtClean="0"/>
              <a:t>Arbeitsmarktkontrollen</a:t>
            </a:r>
            <a:r>
              <a:rPr lang="fr-CH" sz="4800" dirty="0" smtClean="0"/>
              <a:t>:</a:t>
            </a:r>
            <a:br>
              <a:rPr lang="fr-CH" sz="4800" dirty="0" smtClean="0"/>
            </a:br>
            <a:r>
              <a:rPr lang="fr-CH" sz="4800" dirty="0" smtClean="0"/>
              <a:t>Praxis</a:t>
            </a:r>
            <a:br>
              <a:rPr lang="fr-CH" sz="4800" dirty="0" smtClean="0"/>
            </a:br>
            <a:r>
              <a:rPr lang="fr-CH" sz="4800" dirty="0" smtClean="0"/>
              <a:t/>
            </a:r>
            <a:br>
              <a:rPr lang="fr-CH" sz="4800" dirty="0" smtClean="0"/>
            </a:br>
            <a:r>
              <a:rPr lang="fr-CH" sz="1800" b="0" dirty="0" smtClean="0"/>
              <a:t>Stefan Hirt, </a:t>
            </a:r>
            <a:r>
              <a:rPr lang="fr-CH" sz="1800" b="0" dirty="0" err="1" smtClean="0"/>
              <a:t>Chefinspektor</a:t>
            </a:r>
            <a:r>
              <a:rPr lang="fr-CH" sz="1800" b="0" dirty="0" smtClean="0"/>
              <a:t> </a:t>
            </a:r>
            <a:r>
              <a:rPr lang="fr-CH" sz="1800" b="0" dirty="0" err="1" smtClean="0"/>
              <a:t>Arbeitsmarktkontrolle</a:t>
            </a:r>
            <a:r>
              <a:rPr lang="fr-CH" sz="1800" b="0" dirty="0" smtClean="0"/>
              <a:t> Bern (AMKBE)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25A1B-28B0-4145-A8F4-4529678A389D}" type="slidenum">
              <a:rPr lang="fr-CH" smtClean="0"/>
              <a:pPr>
                <a:defRPr/>
              </a:pPr>
              <a:t>10</a:t>
            </a:fld>
            <a:r>
              <a:rPr lang="fr-CH" smtClean="0"/>
              <a:t> </a:t>
            </a:r>
            <a:endParaRPr lang="fr-CH"/>
          </a:p>
        </p:txBody>
      </p:sp>
      <p:sp>
        <p:nvSpPr>
          <p:cNvPr id="4" name="Textfeld 3"/>
          <p:cNvSpPr txBox="1"/>
          <p:nvPr/>
        </p:nvSpPr>
        <p:spPr>
          <a:xfrm>
            <a:off x="1424608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/>
              <a:t>6. Zusammenarbeit</a:t>
            </a:r>
            <a:endParaRPr lang="de-CH" sz="32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424608" y="1556792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Zusammenarbeit ist ausschlaggebend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Austausch untereinander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Round Table, Qualitätssteigerung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 smtClean="0"/>
          </a:p>
          <a:p>
            <a:endParaRPr lang="de-CH" sz="2000" dirty="0"/>
          </a:p>
          <a:p>
            <a:r>
              <a:rPr lang="de-CH" sz="2000" dirty="0" smtClean="0"/>
              <a:t> </a:t>
            </a:r>
          </a:p>
          <a:p>
            <a:endParaRPr lang="de-CH" sz="2000" dirty="0"/>
          </a:p>
          <a:p>
            <a:endParaRPr lang="de-CH" sz="2000" dirty="0" smtClean="0"/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4814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25A1B-28B0-4145-A8F4-4529678A389D}" type="slidenum">
              <a:rPr lang="fr-CH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r>
              <a:rPr lang="fr-CH" smtClean="0">
                <a:solidFill>
                  <a:srgbClr val="000000"/>
                </a:solidFill>
              </a:rPr>
              <a:t> </a:t>
            </a:r>
            <a:endParaRPr lang="fr-CH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24608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solidFill>
                  <a:srgbClr val="000000"/>
                </a:solidFill>
              </a:rPr>
              <a:t>7</a:t>
            </a:r>
            <a:r>
              <a:rPr lang="de-CH" sz="3200" b="1" dirty="0" smtClean="0">
                <a:solidFill>
                  <a:srgbClr val="000000"/>
                </a:solidFill>
              </a:rPr>
              <a:t>. Gruppenarbeiten</a:t>
            </a:r>
            <a:endParaRPr lang="de-CH" sz="3200" b="1" dirty="0">
              <a:solidFill>
                <a:srgbClr val="0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08584" y="1268760"/>
            <a:ext cx="7776864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de-CH" altLang="de-DE" sz="2000" b="1" kern="0" dirty="0">
                <a:solidFill>
                  <a:srgbClr val="000000"/>
                </a:solidFill>
                <a:ea typeface="ＭＳ Ｐゴシック" pitchFamily="34" charset="-128"/>
              </a:rPr>
              <a:t>Fragestellungen</a:t>
            </a:r>
            <a:endParaRPr lang="de-DE" altLang="de-DE" sz="2000" b="1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>
              <a:buFont typeface="Arial"/>
              <a:buChar char="•"/>
            </a:pPr>
            <a:r>
              <a:rPr lang="de-CH" sz="2000" dirty="0" smtClean="0">
                <a:solidFill>
                  <a:srgbClr val="000000"/>
                </a:solidFill>
              </a:rPr>
              <a:t>Was sind Ihre Erfahrungen: was bewährt sich im </a:t>
            </a:r>
            <a:r>
              <a:rPr lang="de-CH" sz="2000" dirty="0">
                <a:solidFill>
                  <a:srgbClr val="000000"/>
                </a:solidFill>
              </a:rPr>
              <a:t>Umgang mit Aggressionen</a:t>
            </a:r>
            <a:r>
              <a:rPr lang="de-CH" sz="2000" dirty="0" smtClean="0">
                <a:solidFill>
                  <a:srgbClr val="000000"/>
                </a:solidFill>
              </a:rPr>
              <a:t>?</a:t>
            </a:r>
          </a:p>
          <a:p>
            <a:pPr marL="285750" indent="-285750">
              <a:buFont typeface="Arial"/>
              <a:buChar char="•"/>
            </a:pPr>
            <a:r>
              <a:rPr lang="de-CH" sz="2000" dirty="0" smtClean="0">
                <a:solidFill>
                  <a:srgbClr val="000000"/>
                </a:solidFill>
              </a:rPr>
              <a:t>Was finden Sie wichtig: wie sollte man reagieren, wenn man «Wohnen </a:t>
            </a:r>
            <a:r>
              <a:rPr lang="de-CH" sz="2000" dirty="0">
                <a:solidFill>
                  <a:srgbClr val="000000"/>
                </a:solidFill>
              </a:rPr>
              <a:t>auf der Baustelle</a:t>
            </a:r>
            <a:r>
              <a:rPr lang="de-CH" sz="2000" dirty="0" smtClean="0">
                <a:solidFill>
                  <a:srgbClr val="000000"/>
                </a:solidFill>
              </a:rPr>
              <a:t>» antrifft?</a:t>
            </a:r>
            <a:endParaRPr lang="de-CH" sz="20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de-CH" sz="2000" dirty="0" smtClean="0">
                <a:solidFill>
                  <a:srgbClr val="000000"/>
                </a:solidFill>
              </a:rPr>
              <a:t>Was sollte man tun, wenn man mit </a:t>
            </a:r>
            <a:r>
              <a:rPr lang="de-CH" sz="2000" dirty="0">
                <a:solidFill>
                  <a:srgbClr val="000000"/>
                </a:solidFill>
              </a:rPr>
              <a:t>mangelnder Sicherheit auf </a:t>
            </a:r>
            <a:r>
              <a:rPr lang="de-CH" sz="2000" dirty="0" smtClean="0">
                <a:solidFill>
                  <a:srgbClr val="000000"/>
                </a:solidFill>
              </a:rPr>
              <a:t>Arbeitsplätzen </a:t>
            </a:r>
            <a:r>
              <a:rPr lang="de-CH" sz="2000" smtClean="0">
                <a:solidFill>
                  <a:srgbClr val="000000"/>
                </a:solidFill>
              </a:rPr>
              <a:t>konfrontiert ist?</a:t>
            </a:r>
            <a:endParaRPr lang="de-CH" altLang="de-DE" sz="2000" kern="0" dirty="0" smtClean="0">
              <a:solidFill>
                <a:srgbClr val="000000"/>
              </a:solidFill>
              <a:ea typeface="ＭＳ Ｐゴシック" pitchFamily="34" charset="-128"/>
              <a:sym typeface="Wingdings" pitchFamily="2" charset="2"/>
            </a:endParaRPr>
          </a:p>
          <a:p>
            <a:pPr>
              <a:defRPr/>
            </a:pPr>
            <a:endParaRPr lang="de-CH" altLang="de-DE" sz="2000" b="1" kern="0" dirty="0">
              <a:solidFill>
                <a:srgbClr val="000000"/>
              </a:solidFill>
              <a:ea typeface="ＭＳ Ｐゴシック" pitchFamily="34" charset="-128"/>
              <a:sym typeface="Wingdings" pitchFamily="2" charset="2"/>
            </a:endParaRPr>
          </a:p>
          <a:p>
            <a:pPr>
              <a:defRPr/>
            </a:pPr>
            <a:r>
              <a:rPr lang="de-CH" altLang="de-DE" sz="2000" b="1" kern="0" dirty="0" smtClean="0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Vorgehen</a:t>
            </a:r>
          </a:p>
          <a:p>
            <a:pPr>
              <a:defRPr/>
            </a:pPr>
            <a:r>
              <a:rPr lang="de-CH" altLang="de-DE" sz="2000" kern="0" dirty="0" smtClean="0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Schreiber/-in bestimmen für </a:t>
            </a:r>
            <a:r>
              <a:rPr lang="de-CH" altLang="de-DE" sz="2000" kern="0" dirty="0" err="1" smtClean="0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Flipchartnotizen</a:t>
            </a:r>
            <a:endParaRPr lang="de-CH" altLang="de-DE" sz="2000" kern="0" dirty="0" smtClean="0">
              <a:solidFill>
                <a:srgbClr val="000000"/>
              </a:solidFill>
              <a:ea typeface="ＭＳ Ｐゴシック" pitchFamily="34" charset="-128"/>
              <a:sym typeface="Wingdings" pitchFamily="2" charset="2"/>
            </a:endParaRPr>
          </a:p>
          <a:p>
            <a:pPr>
              <a:lnSpc>
                <a:spcPct val="85000"/>
              </a:lnSpc>
              <a:spcAft>
                <a:spcPct val="50000"/>
              </a:spcAft>
              <a:buFont typeface="Wingdings" pitchFamily="2" charset="2"/>
              <a:buChar char="Ø"/>
              <a:defRPr/>
            </a:pPr>
            <a:r>
              <a:rPr lang="de-CH" altLang="de-DE" sz="2000" kern="0" dirty="0" smtClean="0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 Gedanken sammeln – und (alle) notieren</a:t>
            </a:r>
          </a:p>
          <a:p>
            <a:pPr>
              <a:lnSpc>
                <a:spcPct val="85000"/>
              </a:lnSpc>
              <a:spcAft>
                <a:spcPct val="50000"/>
              </a:spcAft>
              <a:defRPr/>
            </a:pPr>
            <a:r>
              <a:rPr lang="de-CH" altLang="de-DE" sz="2000" b="1" kern="0" dirty="0" smtClean="0">
                <a:solidFill>
                  <a:srgbClr val="000000"/>
                </a:solidFill>
                <a:ea typeface="ＭＳ Ｐゴシック" pitchFamily="34" charset="-128"/>
              </a:rPr>
              <a:t>Ergebnis</a:t>
            </a:r>
            <a:endParaRPr lang="de-CH" altLang="de-DE" sz="2000" b="1" kern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85000"/>
              </a:lnSpc>
              <a:spcAft>
                <a:spcPct val="50000"/>
              </a:spcAft>
              <a:buFont typeface="Wingdings" pitchFamily="2" charset="2"/>
              <a:buChar char="Ø"/>
              <a:defRPr/>
            </a:pPr>
            <a:r>
              <a:rPr lang="de-CH" altLang="de-DE" sz="2000" kern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de-CH" altLang="de-DE" sz="2000" kern="0" dirty="0" smtClean="0">
                <a:solidFill>
                  <a:srgbClr val="000000"/>
                </a:solidFill>
                <a:ea typeface="ＭＳ Ｐゴシック" pitchFamily="34" charset="-128"/>
              </a:rPr>
              <a:t> Pro Thema 1 Aussage </a:t>
            </a:r>
            <a:r>
              <a:rPr lang="de-CH" altLang="de-DE" sz="2000" kern="0" dirty="0">
                <a:solidFill>
                  <a:srgbClr val="000000"/>
                </a:solidFill>
                <a:ea typeface="ＭＳ Ｐゴシック" pitchFamily="34" charset="-128"/>
              </a:rPr>
              <a:t>auswählen und im Plenum einbringen</a:t>
            </a:r>
          </a:p>
          <a:p>
            <a:endParaRPr lang="de-CH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25A1B-28B0-4145-A8F4-4529678A389D}" type="slidenum">
              <a:rPr lang="fr-CH" smtClean="0"/>
              <a:pPr>
                <a:defRPr/>
              </a:pPr>
              <a:t>12</a:t>
            </a:fld>
            <a:r>
              <a:rPr lang="fr-CH" smtClean="0"/>
              <a:t> </a:t>
            </a:r>
            <a:endParaRPr lang="fr-CH"/>
          </a:p>
        </p:txBody>
      </p:sp>
      <p:sp>
        <p:nvSpPr>
          <p:cNvPr id="4" name="Textfeld 3"/>
          <p:cNvSpPr txBox="1"/>
          <p:nvPr/>
        </p:nvSpPr>
        <p:spPr>
          <a:xfrm>
            <a:off x="1424608" y="33265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/>
              <a:t>8</a:t>
            </a:r>
            <a:r>
              <a:rPr lang="de-CH" sz="3200" b="1" dirty="0" smtClean="0"/>
              <a:t>. Erkenntnisse</a:t>
            </a:r>
            <a:endParaRPr lang="de-CH" sz="32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424608" y="1556792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Offene Fragen</a:t>
            </a:r>
          </a:p>
          <a:p>
            <a:endParaRPr lang="de-CH" sz="2400" dirty="0" smtClean="0"/>
          </a:p>
          <a:p>
            <a:endParaRPr lang="de-CH" sz="2400" dirty="0" smtClean="0"/>
          </a:p>
          <a:p>
            <a:endParaRPr lang="de-CH" sz="2400" dirty="0" smtClean="0"/>
          </a:p>
          <a:p>
            <a:r>
              <a:rPr lang="de-CH" sz="1600" dirty="0" smtClean="0"/>
              <a:t>Stefan Hirt</a:t>
            </a:r>
          </a:p>
          <a:p>
            <a:r>
              <a:rPr lang="de-CH" sz="1600" dirty="0" smtClean="0"/>
              <a:t>Chefinspektor Arbeitsmarktkontrolle Bern</a:t>
            </a:r>
          </a:p>
          <a:p>
            <a:r>
              <a:rPr lang="de-CH" sz="1600" dirty="0" err="1" smtClean="0"/>
              <a:t>Laupenstrasse</a:t>
            </a:r>
            <a:r>
              <a:rPr lang="de-CH" sz="1600" dirty="0" smtClean="0"/>
              <a:t> 22</a:t>
            </a:r>
          </a:p>
          <a:p>
            <a:r>
              <a:rPr lang="de-CH" sz="1600" dirty="0" smtClean="0"/>
              <a:t>3011 Bern</a:t>
            </a:r>
          </a:p>
          <a:p>
            <a:r>
              <a:rPr lang="de-CH" sz="1600" b="1" dirty="0">
                <a:hlinkClick r:id="rId2"/>
              </a:rPr>
              <a:t>s</a:t>
            </a:r>
            <a:r>
              <a:rPr lang="de-CH" sz="1600" b="1" dirty="0" smtClean="0">
                <a:hlinkClick r:id="rId2"/>
              </a:rPr>
              <a:t>tefan.hirt@amkbe.ch</a:t>
            </a:r>
            <a:endParaRPr lang="de-CH" sz="1600" b="1" dirty="0" smtClean="0"/>
          </a:p>
          <a:p>
            <a:r>
              <a:rPr lang="de-CH" sz="1600" dirty="0" smtClean="0"/>
              <a:t>031’331’57’20</a:t>
            </a:r>
          </a:p>
          <a:p>
            <a:r>
              <a:rPr lang="de-CH" sz="1600" dirty="0" smtClean="0"/>
              <a:t>078’740’93’99</a:t>
            </a:r>
            <a:endParaRPr lang="de-CH" sz="1600" dirty="0"/>
          </a:p>
          <a:p>
            <a:endParaRPr lang="de-CH" sz="2000" dirty="0" smtClean="0"/>
          </a:p>
          <a:p>
            <a:endParaRPr lang="de-CH" sz="2000" dirty="0"/>
          </a:p>
          <a:p>
            <a:endParaRPr lang="de-CH" sz="2000" dirty="0" smtClean="0"/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3393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25A1B-28B0-4145-A8F4-4529678A389D}" type="slidenum">
              <a:rPr lang="fr-CH" smtClean="0"/>
              <a:pPr>
                <a:defRPr/>
              </a:pPr>
              <a:t>2</a:t>
            </a:fld>
            <a:r>
              <a:rPr lang="fr-CH" smtClean="0"/>
              <a:t> </a:t>
            </a:r>
            <a:endParaRPr lang="fr-CH"/>
          </a:p>
        </p:txBody>
      </p:sp>
      <p:sp>
        <p:nvSpPr>
          <p:cNvPr id="4" name="Textfeld 3"/>
          <p:cNvSpPr txBox="1"/>
          <p:nvPr/>
        </p:nvSpPr>
        <p:spPr>
          <a:xfrm>
            <a:off x="1424608" y="260648"/>
            <a:ext cx="370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/>
              <a:t>Themenübersicht</a:t>
            </a:r>
            <a:endParaRPr lang="de-CH" sz="32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424608" y="1556792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CH" sz="2400" dirty="0" smtClean="0"/>
              <a:t>Ist Situation Kanton Bern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dirty="0" smtClean="0"/>
              <a:t>Anspruch und Auftreten der </a:t>
            </a:r>
            <a:r>
              <a:rPr lang="de-CH" sz="2400" dirty="0" err="1" smtClean="0"/>
              <a:t>InspektorInnen</a:t>
            </a:r>
            <a:endParaRPr lang="de-CH" sz="2400" dirty="0"/>
          </a:p>
          <a:p>
            <a:pPr marL="457200" indent="-457200">
              <a:buFont typeface="+mj-lt"/>
              <a:buAutoNum type="arabicPeriod"/>
            </a:pPr>
            <a:r>
              <a:rPr lang="de-CH" sz="2400" dirty="0" smtClean="0"/>
              <a:t>Ausrüstung der </a:t>
            </a:r>
            <a:r>
              <a:rPr lang="de-CH" sz="2400" dirty="0" err="1" smtClean="0"/>
              <a:t>InspektorInnen</a:t>
            </a:r>
            <a:endParaRPr lang="de-CH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de-CH" sz="2400" dirty="0" smtClean="0"/>
              <a:t>Umgang in schwierigen Situationen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dirty="0" smtClean="0"/>
              <a:t>Zufriedenstellung aller Ansprüche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dirty="0" smtClean="0"/>
              <a:t>Zusammenarbeit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400" dirty="0" smtClean="0"/>
              <a:t>Weitere Erkenntnisse</a:t>
            </a:r>
          </a:p>
          <a:p>
            <a:endParaRPr lang="de-CH" sz="2000" dirty="0"/>
          </a:p>
          <a:p>
            <a:endParaRPr lang="de-CH" sz="2000" dirty="0" smtClean="0"/>
          </a:p>
          <a:p>
            <a:endParaRPr lang="de-CH" sz="2000" dirty="0"/>
          </a:p>
          <a:p>
            <a:endParaRPr lang="de-CH" sz="2000" dirty="0" smtClean="0"/>
          </a:p>
          <a:p>
            <a:endParaRPr lang="de-CH" sz="2000" dirty="0"/>
          </a:p>
          <a:p>
            <a:endParaRPr lang="de-CH" sz="2000" dirty="0" smtClean="0"/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42893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25A1B-28B0-4145-A8F4-4529678A389D}" type="slidenum">
              <a:rPr lang="fr-CH" smtClean="0"/>
              <a:pPr>
                <a:defRPr/>
              </a:pPr>
              <a:t>3</a:t>
            </a:fld>
            <a:r>
              <a:rPr lang="fr-CH" smtClean="0"/>
              <a:t> </a:t>
            </a:r>
            <a:endParaRPr lang="fr-CH"/>
          </a:p>
        </p:txBody>
      </p:sp>
      <p:sp>
        <p:nvSpPr>
          <p:cNvPr id="4" name="Textfeld 3"/>
          <p:cNvSpPr txBox="1"/>
          <p:nvPr/>
        </p:nvSpPr>
        <p:spPr>
          <a:xfrm>
            <a:off x="1424608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/>
              <a:t>1. Ist Situation im Kanton Bern</a:t>
            </a:r>
            <a:endParaRPr lang="de-CH" sz="32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424608" y="1556792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Kontrollstelle mandatiert von Bund, Kanton und Sozialpartnern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Mandate mittels Leistungsvereinbarungen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Ausführung von Kontrollen in allen Bereichen des Arbeitsmarktes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TPK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Ave/GAV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BGSA</a:t>
            </a:r>
            <a:endParaRPr lang="de-CH" sz="2400" dirty="0"/>
          </a:p>
          <a:p>
            <a:endParaRPr lang="de-CH" sz="2000" dirty="0" smtClean="0"/>
          </a:p>
          <a:p>
            <a:endParaRPr lang="de-CH" sz="2000" dirty="0"/>
          </a:p>
          <a:p>
            <a:endParaRPr lang="de-CH" sz="2000" dirty="0" smtClean="0"/>
          </a:p>
          <a:p>
            <a:endParaRPr lang="de-CH" sz="2000" dirty="0"/>
          </a:p>
          <a:p>
            <a:endParaRPr lang="de-CH" sz="2000" dirty="0" smtClean="0"/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40418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E201C-D8D4-4DD7-8C1F-3DF8884D9192}" type="slidenum">
              <a:rPr lang="fr-CH" smtClean="0"/>
              <a:pPr>
                <a:defRPr/>
              </a:pPr>
              <a:t>4</a:t>
            </a:fld>
            <a:r>
              <a:rPr lang="fr-CH" smtClean="0"/>
              <a:t> </a:t>
            </a:r>
            <a:endParaRPr lang="fr-CH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6"/>
          <a:stretch/>
        </p:blipFill>
        <p:spPr bwMode="auto">
          <a:xfrm>
            <a:off x="1424608" y="1196752"/>
            <a:ext cx="786983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/>
              <a:t>1. Situation im Kanton Bern</a:t>
            </a:r>
            <a:endParaRPr lang="de-CH" sz="3200" b="1" dirty="0"/>
          </a:p>
        </p:txBody>
      </p:sp>
    </p:spTree>
    <p:extLst>
      <p:ext uri="{BB962C8B-B14F-4D97-AF65-F5344CB8AC3E}">
        <p14:creationId xmlns:p14="http://schemas.microsoft.com/office/powerpoint/2010/main" val="90267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25A1B-28B0-4145-A8F4-4529678A389D}" type="slidenum">
              <a:rPr lang="fr-CH" smtClean="0"/>
              <a:pPr>
                <a:defRPr/>
              </a:pPr>
              <a:t>5</a:t>
            </a:fld>
            <a:r>
              <a:rPr lang="fr-CH" smtClean="0"/>
              <a:t> </a:t>
            </a:r>
            <a:endParaRPr lang="fr-CH"/>
          </a:p>
        </p:txBody>
      </p:sp>
      <p:sp>
        <p:nvSpPr>
          <p:cNvPr id="4" name="Textfeld 3"/>
          <p:cNvSpPr txBox="1"/>
          <p:nvPr/>
        </p:nvSpPr>
        <p:spPr>
          <a:xfrm>
            <a:off x="1424608" y="26064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/>
              <a:t>2. Anspruch und Auftreten der </a:t>
            </a:r>
            <a:r>
              <a:rPr lang="de-CH" sz="3200" b="1" dirty="0" err="1" smtClean="0"/>
              <a:t>InspektorInnen</a:t>
            </a:r>
            <a:endParaRPr lang="de-CH" sz="32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424608" y="1556792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Profil eines/einer </a:t>
            </a:r>
            <a:r>
              <a:rPr lang="de-CH" sz="2400" dirty="0" err="1" smtClean="0"/>
              <a:t>ArbeitsmarktinspekorIn</a:t>
            </a:r>
            <a:endParaRPr lang="de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Unvoreingenommenes, neutrales Auftreten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Kompetent, bestimmtes Auftreten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Kontrollen wenn möglich zu zweit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 smtClean="0"/>
          </a:p>
          <a:p>
            <a:endParaRPr lang="de-CH" sz="2000" dirty="0"/>
          </a:p>
          <a:p>
            <a:endParaRPr lang="de-CH" sz="2000" dirty="0" smtClean="0"/>
          </a:p>
          <a:p>
            <a:endParaRPr lang="de-CH" sz="2000" dirty="0"/>
          </a:p>
          <a:p>
            <a:endParaRPr lang="de-CH" sz="2000" dirty="0" smtClean="0"/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61563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2600" y="332656"/>
            <a:ext cx="6532513" cy="576064"/>
          </a:xfrm>
        </p:spPr>
        <p:txBody>
          <a:bodyPr/>
          <a:lstStyle/>
          <a:p>
            <a:r>
              <a:rPr lang="de-CH" sz="3200" dirty="0" smtClean="0"/>
              <a:t>3. Ausrüstung</a:t>
            </a:r>
            <a:r>
              <a:rPr lang="de-CH" sz="3200" b="0" dirty="0" smtClean="0"/>
              <a:t> </a:t>
            </a:r>
            <a:r>
              <a:rPr lang="de-CH" sz="3200" dirty="0" smtClean="0"/>
              <a:t>der Inspektoren</a:t>
            </a:r>
            <a:endParaRPr lang="de-CH" sz="3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96616" y="4149081"/>
            <a:ext cx="6388497" cy="18001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Sicherheitsausrüstung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Tablet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Smart Phone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Mobiler Drucker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98EF1-5881-4716-82C7-30DB444C074B}" type="slidenum">
              <a:rPr lang="fr-CH" smtClean="0"/>
              <a:pPr>
                <a:defRPr/>
              </a:pPr>
              <a:t>6</a:t>
            </a:fld>
            <a:r>
              <a:rPr lang="fr-CH" smtClean="0"/>
              <a:t> </a:t>
            </a:r>
            <a:endParaRPr lang="fr-CH"/>
          </a:p>
        </p:txBody>
      </p:sp>
      <p:pic>
        <p:nvPicPr>
          <p:cNvPr id="12" name="Bildplatzhalt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3846"/>
          <a:stretch>
            <a:fillRect/>
          </a:stretch>
        </p:blipFill>
        <p:spPr>
          <a:xfrm>
            <a:off x="1496615" y="999609"/>
            <a:ext cx="5688409" cy="3096346"/>
          </a:xfrm>
        </p:spPr>
      </p:pic>
    </p:spTree>
    <p:extLst>
      <p:ext uri="{BB962C8B-B14F-4D97-AF65-F5344CB8AC3E}">
        <p14:creationId xmlns:p14="http://schemas.microsoft.com/office/powerpoint/2010/main" val="23286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2600" y="332656"/>
            <a:ext cx="7848872" cy="576064"/>
          </a:xfrm>
        </p:spPr>
        <p:txBody>
          <a:bodyPr/>
          <a:lstStyle/>
          <a:p>
            <a:r>
              <a:rPr lang="de-CH" sz="3200" dirty="0"/>
              <a:t>4</a:t>
            </a:r>
            <a:r>
              <a:rPr lang="de-CH" sz="3200" dirty="0" smtClean="0"/>
              <a:t>. Umgang in schwierigen Situationen</a:t>
            </a:r>
            <a:endParaRPr lang="de-CH" sz="32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96616" y="4149081"/>
            <a:ext cx="6388497" cy="18001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Aggressionen gegen </a:t>
            </a:r>
            <a:r>
              <a:rPr lang="de-CH" sz="2400" dirty="0" err="1" smtClean="0"/>
              <a:t>InspektorInnen</a:t>
            </a:r>
            <a:endParaRPr lang="de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Wohnen auf der Baustelle / Hygiene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Sicherheit auf Baustellen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Schulung der </a:t>
            </a:r>
            <a:r>
              <a:rPr lang="de-CH" sz="2400" dirty="0" err="1" smtClean="0"/>
              <a:t>MitarbeiterInnen</a:t>
            </a:r>
            <a:endParaRPr lang="de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98EF1-5881-4716-82C7-30DB444C074B}" type="slidenum">
              <a:rPr lang="fr-CH" smtClean="0"/>
              <a:pPr>
                <a:defRPr/>
              </a:pPr>
              <a:t>7</a:t>
            </a:fld>
            <a:r>
              <a:rPr lang="fr-CH" smtClean="0"/>
              <a:t> </a:t>
            </a:r>
            <a:endParaRPr lang="fr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906416"/>
            <a:ext cx="2777991" cy="314096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64" y="882531"/>
            <a:ext cx="2633975" cy="316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2600" y="332656"/>
            <a:ext cx="7848872" cy="576064"/>
          </a:xfrm>
        </p:spPr>
        <p:txBody>
          <a:bodyPr/>
          <a:lstStyle/>
          <a:p>
            <a:r>
              <a:rPr lang="de-CH" sz="3200" dirty="0"/>
              <a:t>4</a:t>
            </a:r>
            <a:r>
              <a:rPr lang="de-CH" sz="3200" dirty="0" smtClean="0"/>
              <a:t>. Umgang in schwierigen Situationen</a:t>
            </a:r>
            <a:endParaRPr lang="de-CH" sz="3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98EF1-5881-4716-82C7-30DB444C074B}" type="slidenum">
              <a:rPr lang="fr-CH" smtClean="0"/>
              <a:pPr>
                <a:defRPr/>
              </a:pPr>
              <a:t>8</a:t>
            </a:fld>
            <a:r>
              <a:rPr lang="fr-CH" smtClean="0"/>
              <a:t> </a:t>
            </a:r>
            <a:endParaRPr lang="fr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1254066"/>
            <a:ext cx="3699084" cy="432048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17" y="1291576"/>
            <a:ext cx="3744416" cy="42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25A1B-28B0-4145-A8F4-4529678A389D}" type="slidenum">
              <a:rPr lang="fr-CH" smtClean="0"/>
              <a:pPr>
                <a:defRPr/>
              </a:pPr>
              <a:t>9</a:t>
            </a:fld>
            <a:r>
              <a:rPr lang="fr-CH" smtClean="0"/>
              <a:t> </a:t>
            </a:r>
            <a:endParaRPr lang="fr-CH"/>
          </a:p>
        </p:txBody>
      </p:sp>
      <p:sp>
        <p:nvSpPr>
          <p:cNvPr id="4" name="Textfeld 3"/>
          <p:cNvSpPr txBox="1"/>
          <p:nvPr/>
        </p:nvSpPr>
        <p:spPr>
          <a:xfrm>
            <a:off x="1424608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/>
              <a:t>5. Zufriedenstellung aller Ansprüche</a:t>
            </a:r>
            <a:endParaRPr lang="de-CH" sz="32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441530" y="1484784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Leistungsvereinbarungen mit vielen Partnern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Erhöhte Ansprüche, 7 Tage auf Abruf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Kontrollen werden komplexer, aufwändiger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 smtClean="0"/>
          </a:p>
          <a:p>
            <a:endParaRPr lang="de-CH" sz="2000" dirty="0"/>
          </a:p>
          <a:p>
            <a:endParaRPr lang="de-CH" sz="2000" dirty="0" smtClean="0"/>
          </a:p>
          <a:p>
            <a:endParaRPr lang="de-CH" sz="2000" dirty="0"/>
          </a:p>
          <a:p>
            <a:endParaRPr lang="de-CH" sz="2000" dirty="0" smtClean="0"/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4516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5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55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/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267</Words>
  <Application>Microsoft Office PowerPoint</Application>
  <PresentationFormat>A4-Papier (210x297 mm)</PresentationFormat>
  <Paragraphs>100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Times New Roman</vt:lpstr>
      <vt:lpstr>Wingdings</vt:lpstr>
      <vt:lpstr>Standarddesign</vt:lpstr>
      <vt:lpstr>I. Vorgehen bei Arbeitsmarktkontrollen: Praxis  Stefan Hirt, Chefinspektor Arbeitsmarktkontrolle Bern (AMKBE)</vt:lpstr>
      <vt:lpstr>PowerPoint-Präsentation</vt:lpstr>
      <vt:lpstr>PowerPoint-Präsentation</vt:lpstr>
      <vt:lpstr>1. Situation im Kanton Bern</vt:lpstr>
      <vt:lpstr>PowerPoint-Präsentation</vt:lpstr>
      <vt:lpstr>3. Ausrüstung der Inspektoren</vt:lpstr>
      <vt:lpstr>4. Umgang in schwierigen Situationen</vt:lpstr>
      <vt:lpstr>4. Umgang in schwierigen Situationen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0</dc:title>
  <dc:creator>Boillat Christelle SECO</dc:creator>
  <dc:description>Vorlage Powerpoint-Präsentation SECO_x000d_
Autor: Jörg Grabinski</dc:description>
  <cp:lastModifiedBy>Stefan Hirt</cp:lastModifiedBy>
  <cp:revision>936</cp:revision>
  <cp:lastPrinted>2014-04-18T13:47:59Z</cp:lastPrinted>
  <dcterms:created xsi:type="dcterms:W3CDTF">2006-09-20T07:52:31Z</dcterms:created>
  <dcterms:modified xsi:type="dcterms:W3CDTF">2014-11-24T12:18:53Z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COO.2101.104.5.3994530</vt:lpwstr>
  </property>
  <property fmtid="{D5CDD505-2E9C-101B-9397-08002B2CF9AE}" pid="3" name="FSC#COOELAK@1.1001:Subject">
    <vt:lpwstr>DEUTSCH: Allgemeine Korrespondenz mit den Kantonen, den Sozialpartnern, Berichte, Weisungen; FRANCAIS: Allgemeine Korrespondenz mit den Kantonen, den Sozialpartnern, Berichte, Weisungen</vt:lpwstr>
  </property>
  <property fmtid="{D5CDD505-2E9C-101B-9397-08002B2CF9AE}" pid="4" name="FSC#COOELAK@1.1001:FileReference">
    <vt:lpwstr>Professionalisierung PK (515.1/2011/01104)</vt:lpwstr>
  </property>
  <property fmtid="{D5CDD505-2E9C-101B-9397-08002B2CF9AE}" pid="5" name="FSC#COOELAK@1.1001:FileRefYear">
    <vt:lpwstr>2011</vt:lpwstr>
  </property>
  <property fmtid="{D5CDD505-2E9C-101B-9397-08002B2CF9AE}" pid="6" name="FSC#COOELAK@1.1001:FileRefOrdinal">
    <vt:lpwstr>1104</vt:lpwstr>
  </property>
  <property fmtid="{D5CDD505-2E9C-101B-9397-08002B2CF9AE}" pid="7" name="FSC#COOELAK@1.1001:FileRefOU">
    <vt:lpwstr>PAAM /seco</vt:lpwstr>
  </property>
  <property fmtid="{D5CDD505-2E9C-101B-9397-08002B2CF9AE}" pid="8" name="FSC#COOELAK@1.1001:Organization">
    <vt:lpwstr/>
  </property>
  <property fmtid="{D5CDD505-2E9C-101B-9397-08002B2CF9AE}" pid="9" name="FSC#COOELAK@1.1001:Owner">
    <vt:lpwstr>Herr seco Zinniker</vt:lpwstr>
  </property>
  <property fmtid="{D5CDD505-2E9C-101B-9397-08002B2CF9AE}" pid="10" name="FSC#COOELAK@1.1001:OwnerExtension">
    <vt:lpwstr>+41 31 325 55 37</vt:lpwstr>
  </property>
  <property fmtid="{D5CDD505-2E9C-101B-9397-08002B2CF9AE}" pid="11" name="FSC#COOELAK@1.1001:OwnerFaxExtension">
    <vt:lpwstr>+41 31 322 78 31</vt:lpwstr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Arbeitsmarktaufsicht (PAAM /seco)</vt:lpwstr>
  </property>
  <property fmtid="{D5CDD505-2E9C-101B-9397-08002B2CF9AE}" pid="17" name="FSC#COOELAK@1.1001:CreatedAt">
    <vt:lpwstr>04.11.2013 15:37:24</vt:lpwstr>
  </property>
  <property fmtid="{D5CDD505-2E9C-101B-9397-08002B2CF9AE}" pid="18" name="FSC#COOELAK@1.1001:OU">
    <vt:lpwstr>Arbeitsmarktaufsicht (PAAM /seco)</vt:lpwstr>
  </property>
  <property fmtid="{D5CDD505-2E9C-101B-9397-08002B2CF9AE}" pid="19" name="FSC#COOELAK@1.1001:Priority">
    <vt:lpwstr/>
  </property>
  <property fmtid="{D5CDD505-2E9C-101B-9397-08002B2CF9AE}" pid="20" name="FSC#COOELAK@1.1001:ObjBarCode">
    <vt:lpwstr>*COO.2101.104.5.3994530*</vt:lpwstr>
  </property>
  <property fmtid="{D5CDD505-2E9C-101B-9397-08002B2CF9AE}" pid="21" name="FSC#COOELAK@1.1001:RefBarCode">
    <vt:lpwstr>*Teilprozess Baustellenkontrolle 131001*</vt:lpwstr>
  </property>
  <property fmtid="{D5CDD505-2E9C-101B-9397-08002B2CF9AE}" pid="22" name="FSC#COOELAK@1.1001:FileRefBarCode">
    <vt:lpwstr>*Professionalisierung PK (515.1/2011/01104)*</vt:lpwstr>
  </property>
  <property fmtid="{D5CDD505-2E9C-101B-9397-08002B2CF9AE}" pid="23" name="FSC#COOELAK@1.1001:ExternalRef">
    <vt:lpwstr/>
  </property>
  <property fmtid="{D5CDD505-2E9C-101B-9397-08002B2CF9AE}" pid="24" name="FSC#COOELAK@1.1001:IncomingNumber">
    <vt:lpwstr/>
  </property>
  <property fmtid="{D5CDD505-2E9C-101B-9397-08002B2CF9AE}" pid="25" name="FSC#COOELAK@1.1001:IncomingSubject">
    <vt:lpwstr/>
  </property>
  <property fmtid="{D5CDD505-2E9C-101B-9397-08002B2CF9AE}" pid="26" name="FSC#COOELAK@1.1001:ProcessResponsible">
    <vt:lpwstr/>
  </property>
  <property fmtid="{D5CDD505-2E9C-101B-9397-08002B2CF9AE}" pid="27" name="FSC#COOELAK@1.1001:ProcessResponsiblePhone">
    <vt:lpwstr/>
  </property>
  <property fmtid="{D5CDD505-2E9C-101B-9397-08002B2CF9AE}" pid="28" name="FSC#COOELAK@1.1001:ProcessResponsibleMail">
    <vt:lpwstr/>
  </property>
  <property fmtid="{D5CDD505-2E9C-101B-9397-08002B2CF9AE}" pid="29" name="FSC#COOELAK@1.1001:ProcessResponsibleFax">
    <vt:lpwstr/>
  </property>
  <property fmtid="{D5CDD505-2E9C-101B-9397-08002B2CF9AE}" pid="30" name="FSC#COOELAK@1.1001:ApproverFirstName">
    <vt:lpwstr/>
  </property>
  <property fmtid="{D5CDD505-2E9C-101B-9397-08002B2CF9AE}" pid="31" name="FSC#COOELAK@1.1001:ApproverSurName">
    <vt:lpwstr/>
  </property>
  <property fmtid="{D5CDD505-2E9C-101B-9397-08002B2CF9AE}" pid="32" name="FSC#COOELAK@1.1001:ApproverTitle">
    <vt:lpwstr/>
  </property>
  <property fmtid="{D5CDD505-2E9C-101B-9397-08002B2CF9AE}" pid="33" name="FSC#COOELAK@1.1001:ExternalDate">
    <vt:lpwstr/>
  </property>
  <property fmtid="{D5CDD505-2E9C-101B-9397-08002B2CF9AE}" pid="34" name="FSC#COOELAK@1.1001:SettlementApprovedAt">
    <vt:lpwstr/>
  </property>
  <property fmtid="{D5CDD505-2E9C-101B-9397-08002B2CF9AE}" pid="35" name="FSC#COOELAK@1.1001:BaseNumber">
    <vt:lpwstr>515.1</vt:lpwstr>
  </property>
  <property fmtid="{D5CDD505-2E9C-101B-9397-08002B2CF9AE}" pid="36" name="FSC#ELAKGOV@1.1001:PersonalSubjGender">
    <vt:lpwstr/>
  </property>
  <property fmtid="{D5CDD505-2E9C-101B-9397-08002B2CF9AE}" pid="37" name="FSC#ELAKGOV@1.1001:PersonalSubjFirstName">
    <vt:lpwstr/>
  </property>
  <property fmtid="{D5CDD505-2E9C-101B-9397-08002B2CF9AE}" pid="38" name="FSC#ELAKGOV@1.1001:PersonalSubjSurName">
    <vt:lpwstr/>
  </property>
  <property fmtid="{D5CDD505-2E9C-101B-9397-08002B2CF9AE}" pid="39" name="FSC#ELAKGOV@1.1001:PersonalSubjSalutation">
    <vt:lpwstr/>
  </property>
  <property fmtid="{D5CDD505-2E9C-101B-9397-08002B2CF9AE}" pid="40" name="FSC#ELAKGOV@1.1001:PersonalSubjAddress">
    <vt:lpwstr/>
  </property>
  <property fmtid="{D5CDD505-2E9C-101B-9397-08002B2CF9AE}" pid="41" name="FSC#EVDCFG@15.1400:PositionNumber">
    <vt:lpwstr>515.1</vt:lpwstr>
  </property>
  <property fmtid="{D5CDD505-2E9C-101B-9397-08002B2CF9AE}" pid="42" name="FSC#EVDCFG@15.1400:Dossierref">
    <vt:lpwstr>515.1/2011/01104</vt:lpwstr>
  </property>
  <property fmtid="{D5CDD505-2E9C-101B-9397-08002B2CF9AE}" pid="43" name="FSC#EVDCFG@15.1400:FileRespEmail">
    <vt:lpwstr>christelle.boillat@seco.admin.ch</vt:lpwstr>
  </property>
  <property fmtid="{D5CDD505-2E9C-101B-9397-08002B2CF9AE}" pid="44" name="FSC#EVDCFG@15.1400:FileRespFax">
    <vt:lpwstr>+41 (0)31 325 73 76</vt:lpwstr>
  </property>
  <property fmtid="{D5CDD505-2E9C-101B-9397-08002B2CF9AE}" pid="45" name="FSC#EVDCFG@15.1400:FileRespHome">
    <vt:lpwstr>Bern</vt:lpwstr>
  </property>
  <property fmtid="{D5CDD505-2E9C-101B-9397-08002B2CF9AE}" pid="46" name="FSC#EVDCFG@15.1400:FileResponsible">
    <vt:lpwstr>Christelle Boillat</vt:lpwstr>
  </property>
  <property fmtid="{D5CDD505-2E9C-101B-9397-08002B2CF9AE}" pid="47" name="FSC#EVDCFG@15.1400:FileRespOrg">
    <vt:lpwstr>Arbeitsmarktaufsicht</vt:lpwstr>
  </property>
  <property fmtid="{D5CDD505-2E9C-101B-9397-08002B2CF9AE}" pid="48" name="FSC#EVDCFG@15.1400:FileRespOrgHome">
    <vt:lpwstr/>
  </property>
  <property fmtid="{D5CDD505-2E9C-101B-9397-08002B2CF9AE}" pid="49" name="FSC#EVDCFG@15.1400:FileRespOrgStreet">
    <vt:lpwstr/>
  </property>
  <property fmtid="{D5CDD505-2E9C-101B-9397-08002B2CF9AE}" pid="50" name="FSC#EVDCFG@15.1400:FileRespOrgZipCode">
    <vt:lpwstr/>
  </property>
  <property fmtid="{D5CDD505-2E9C-101B-9397-08002B2CF9AE}" pid="51" name="FSC#EVDCFG@15.1400:FileRespshortsign">
    <vt:lpwstr>bll</vt:lpwstr>
  </property>
  <property fmtid="{D5CDD505-2E9C-101B-9397-08002B2CF9AE}" pid="52" name="FSC#EVDCFG@15.1400:FileRespStreet">
    <vt:lpwstr>Effingerstrasse 31</vt:lpwstr>
  </property>
  <property fmtid="{D5CDD505-2E9C-101B-9397-08002B2CF9AE}" pid="53" name="FSC#EVDCFG@15.1400:FileRespTel">
    <vt:lpwstr>+41 (0)31 324 97 07</vt:lpwstr>
  </property>
  <property fmtid="{D5CDD505-2E9C-101B-9397-08002B2CF9AE}" pid="54" name="FSC#EVDCFG@15.1400:FileRespZipCode">
    <vt:lpwstr>3003</vt:lpwstr>
  </property>
  <property fmtid="{D5CDD505-2E9C-101B-9397-08002B2CF9AE}" pid="55" name="FSC#EVDCFG@15.1400:OutAttachElectr">
    <vt:lpwstr/>
  </property>
  <property fmtid="{D5CDD505-2E9C-101B-9397-08002B2CF9AE}" pid="56" name="FSC#EVDCFG@15.1400:OutAttachPhysic">
    <vt:lpwstr/>
  </property>
  <property fmtid="{D5CDD505-2E9C-101B-9397-08002B2CF9AE}" pid="57" name="FSC#EVDCFG@15.1400:SignAcceptedDraft1">
    <vt:lpwstr/>
  </property>
  <property fmtid="{D5CDD505-2E9C-101B-9397-08002B2CF9AE}" pid="58" name="FSC#EVDCFG@15.1400:SignAcceptedDraft1FR">
    <vt:lpwstr/>
  </property>
  <property fmtid="{D5CDD505-2E9C-101B-9397-08002B2CF9AE}" pid="59" name="FSC#EVDCFG@15.1400:SignAcceptedDraft2">
    <vt:lpwstr/>
  </property>
  <property fmtid="{D5CDD505-2E9C-101B-9397-08002B2CF9AE}" pid="60" name="FSC#EVDCFG@15.1400:SignAcceptedDraft2FR">
    <vt:lpwstr/>
  </property>
  <property fmtid="{D5CDD505-2E9C-101B-9397-08002B2CF9AE}" pid="61" name="FSC#EVDCFG@15.1400:SignApproved1">
    <vt:lpwstr/>
  </property>
  <property fmtid="{D5CDD505-2E9C-101B-9397-08002B2CF9AE}" pid="62" name="FSC#EVDCFG@15.1400:SignApproved1FR">
    <vt:lpwstr/>
  </property>
  <property fmtid="{D5CDD505-2E9C-101B-9397-08002B2CF9AE}" pid="63" name="FSC#EVDCFG@15.1400:SignApproved2">
    <vt:lpwstr/>
  </property>
  <property fmtid="{D5CDD505-2E9C-101B-9397-08002B2CF9AE}" pid="64" name="FSC#EVDCFG@15.1400:SignApproved2FR">
    <vt:lpwstr/>
  </property>
  <property fmtid="{D5CDD505-2E9C-101B-9397-08002B2CF9AE}" pid="65" name="FSC#EVDCFG@15.1400:SubDossierBarCode">
    <vt:lpwstr>*COO.2101.104.6.2570129*</vt:lpwstr>
  </property>
  <property fmtid="{D5CDD505-2E9C-101B-9397-08002B2CF9AE}" pid="66" name="FSC#EVDCFG@15.1400:Subject">
    <vt:lpwstr/>
  </property>
  <property fmtid="{D5CDD505-2E9C-101B-9397-08002B2CF9AE}" pid="67" name="FSC#EVDCFG@15.1400:Title">
    <vt:lpwstr>Présentation U. Sager (contrôle)</vt:lpwstr>
  </property>
  <property fmtid="{D5CDD505-2E9C-101B-9397-08002B2CF9AE}" pid="68" name="FSC#EVDCFG@15.1400:UserFunction">
    <vt:lpwstr/>
  </property>
  <property fmtid="{D5CDD505-2E9C-101B-9397-08002B2CF9AE}" pid="69" name="FSC#EVDCFG@15.1400:SalutationEnglish">
    <vt:lpwstr>Free Movement of Persons and Labour Relations_x000d_
Supervision of the labour market</vt:lpwstr>
  </property>
  <property fmtid="{D5CDD505-2E9C-101B-9397-08002B2CF9AE}" pid="70" name="FSC#EVDCFG@15.1400:SalutationFrench">
    <vt:lpwstr>Libre circulation des personnes et Relations du travail_x000d_
Surveillance du marché du travail</vt:lpwstr>
  </property>
  <property fmtid="{D5CDD505-2E9C-101B-9397-08002B2CF9AE}" pid="71" name="FSC#EVDCFG@15.1400:SalutationGerman">
    <vt:lpwstr>Personenfreizügigkeit und Arbeitsbeziehungen_x000d_
Arbeitsmarktaufsicht</vt:lpwstr>
  </property>
  <property fmtid="{D5CDD505-2E9C-101B-9397-08002B2CF9AE}" pid="72" name="FSC#EVDCFG@15.1400:SalutationItalian">
    <vt:lpwstr>Libera circolazione delle persone e Relazioni di lavoro_x000d_
Sorveglianza del mercato di lavoro</vt:lpwstr>
  </property>
  <property fmtid="{D5CDD505-2E9C-101B-9397-08002B2CF9AE}" pid="73" name="FSC#EVDCFG@15.1400:SalutationEnglishUser">
    <vt:lpwstr/>
  </property>
  <property fmtid="{D5CDD505-2E9C-101B-9397-08002B2CF9AE}" pid="74" name="FSC#EVDCFG@15.1400:SalutationFrenchUser">
    <vt:lpwstr/>
  </property>
  <property fmtid="{D5CDD505-2E9C-101B-9397-08002B2CF9AE}" pid="75" name="FSC#EVDCFG@15.1400:SalutationGermanUser">
    <vt:lpwstr>Wissenschaftlicher Mitarbeiter</vt:lpwstr>
  </property>
  <property fmtid="{D5CDD505-2E9C-101B-9397-08002B2CF9AE}" pid="76" name="FSC#EVDCFG@15.1400:SalutationItalianUser">
    <vt:lpwstr/>
  </property>
  <property fmtid="{D5CDD505-2E9C-101B-9397-08002B2CF9AE}" pid="77" name="FSC#EVDCFG@15.1400:FileRespOrgShortname">
    <vt:lpwstr>PAAM /seco</vt:lpwstr>
  </property>
  <property fmtid="{D5CDD505-2E9C-101B-9397-08002B2CF9AE}" pid="78" name="FSC#EVDCFG@15.1400:UserInCharge">
    <vt:lpwstr/>
  </property>
  <property fmtid="{D5CDD505-2E9C-101B-9397-08002B2CF9AE}" pid="79" name="FSC#EVDCFG@15.1400:ActualVersionNumber">
    <vt:lpwstr>3</vt:lpwstr>
  </property>
  <property fmtid="{D5CDD505-2E9C-101B-9397-08002B2CF9AE}" pid="80" name="FSC#EVDCFG@15.1400:ActualVersionCreatedAt">
    <vt:lpwstr>08.11.2013 14:16:12</vt:lpwstr>
  </property>
  <property fmtid="{D5CDD505-2E9C-101B-9397-08002B2CF9AE}" pid="81" name="FSC#EVDCFG@15.1400:ResponsibleBureau_DE">
    <vt:lpwstr>Staatssekretariat für Wirtschaft SECO</vt:lpwstr>
  </property>
  <property fmtid="{D5CDD505-2E9C-101B-9397-08002B2CF9AE}" pid="82" name="FSC#EVDCFG@15.1400:ResponsibleBureau_EN">
    <vt:lpwstr>State Secretariat for Economic Affairs SECO</vt:lpwstr>
  </property>
  <property fmtid="{D5CDD505-2E9C-101B-9397-08002B2CF9AE}" pid="83" name="FSC#EVDCFG@15.1400:ResponsibleBureau_FR">
    <vt:lpwstr>Secrétariat d'Etat à l'économie SECO</vt:lpwstr>
  </property>
  <property fmtid="{D5CDD505-2E9C-101B-9397-08002B2CF9AE}" pid="84" name="FSC#EVDCFG@15.1400:ResponsibleBureau_IT">
    <vt:lpwstr>Segreteria di Stato dell'economia SECO</vt:lpwstr>
  </property>
  <property fmtid="{D5CDD505-2E9C-101B-9397-08002B2CF9AE}" pid="85" name="FSC#EVDCFG@15.1400:UserInChargeUserTitle">
    <vt:lpwstr/>
  </property>
  <property fmtid="{D5CDD505-2E9C-101B-9397-08002B2CF9AE}" pid="86" name="FSC#EVDCFG@15.1400:UserInChargeUserName">
    <vt:lpwstr/>
  </property>
  <property fmtid="{D5CDD505-2E9C-101B-9397-08002B2CF9AE}" pid="87" name="FSC#EVDCFG@15.1400:UserInChargeUserFirstname">
    <vt:lpwstr/>
  </property>
  <property fmtid="{D5CDD505-2E9C-101B-9397-08002B2CF9AE}" pid="88" name="FSC#EVDCFG@15.1400:UserInChargeUserEnvSalutationDE">
    <vt:lpwstr/>
  </property>
  <property fmtid="{D5CDD505-2E9C-101B-9397-08002B2CF9AE}" pid="89" name="FSC#EVDCFG@15.1400:UserInChargeUserEnvSalutationEN">
    <vt:lpwstr/>
  </property>
  <property fmtid="{D5CDD505-2E9C-101B-9397-08002B2CF9AE}" pid="90" name="FSC#EVDCFG@15.1400:UserInChargeUserEnvSalutationFR">
    <vt:lpwstr/>
  </property>
  <property fmtid="{D5CDD505-2E9C-101B-9397-08002B2CF9AE}" pid="91" name="FSC#EVDCFG@15.1400:UserInChargeUserEnvSalutationIT">
    <vt:lpwstr/>
  </property>
  <property fmtid="{D5CDD505-2E9C-101B-9397-08002B2CF9AE}" pid="92" name="FSC#EVDCFG@15.1400:FilerespUserPersonTitle">
    <vt:lpwstr>seco</vt:lpwstr>
  </property>
  <property fmtid="{D5CDD505-2E9C-101B-9397-08002B2CF9AE}" pid="93" name="FSC#EVDCFG@15.1400:Address">
    <vt:lpwstr/>
  </property>
  <property fmtid="{D5CDD505-2E9C-101B-9397-08002B2CF9AE}" pid="94" name="FSC#COOELAK@1.1001:CurrentUserRolePos">
    <vt:lpwstr>Sachbearbeiter/-in</vt:lpwstr>
  </property>
  <property fmtid="{D5CDD505-2E9C-101B-9397-08002B2CF9AE}" pid="95" name="FSC#COOELAK@1.1001:CurrentUserEmail">
    <vt:lpwstr>stephanie.anliker@seco-admin.ch</vt:lpwstr>
  </property>
</Properties>
</file>